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tteron" panose="02000503000000020003" charset="0"/>
      <p:regular r:id="rId23"/>
    </p:embeddedFont>
    <p:embeddedFont>
      <p:font typeface="Canva Sans Bold" panose="020B0604020202020204" charset="0"/>
      <p:regular r:id="rId24"/>
    </p:embeddedFont>
    <p:embeddedFont>
      <p:font typeface="Crimson Pro Bold" panose="020B0604020202020204" charset="0"/>
      <p:regular r:id="rId25"/>
    </p:embeddedFont>
    <p:embeddedFont>
      <p:font typeface="Crimson Pro Bold Italics" panose="020B0604020202020204" charset="0"/>
      <p:regular r:id="rId26"/>
    </p:embeddedFont>
    <p:embeddedFont>
      <p:font typeface="Crimson Pro Italics" panose="020B0604020202020204" charset="0"/>
      <p:regular r:id="rId27"/>
    </p:embeddedFont>
    <p:embeddedFont>
      <p:font typeface="Gotham" panose="020B0604020202020204" charset="0"/>
      <p:regular r:id="rId28"/>
    </p:embeddedFont>
    <p:embeddedFont>
      <p:font typeface="Gotham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748" y="2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2.svg"/><Relationship Id="rId7"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biblegateway.com/passage/?search=John%201&amp;version=NLT#fen-NLT-26016b" TargetMode="External"/><Relationship Id="rId5" Type="http://schemas.openxmlformats.org/officeDocument/2006/relationships/hyperlink" Target="https://www.biblegateway.com/passage/?search=John%201&amp;version=NLT#fen-NLT-26015a" TargetMode="External"/><Relationship Id="rId10" Type="http://schemas.openxmlformats.org/officeDocument/2006/relationships/image" Target="../media/image5.svg"/><Relationship Id="rId4" Type="http://schemas.openxmlformats.org/officeDocument/2006/relationships/image" Target="../media/image15.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www.biblegateway.com/passage/?search=Gen%201%3A26&amp;version=NLT#fen-NLT-26a"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biblegateway.com/passage/?search=Gen%201%3A26&amp;version=NLT#fen-NLT-26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hyperlink" Target="https://www.biblegateway.com/passage/?search=Luke%201%3A11-17%20&amp;version=NLT#fen-NLT-24877a"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biblegateway.com/passage/?search=Luke%201%3A11-17%20&amp;version=NLT#fen-NLT-24879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biblegateway.com/passage/?search=mark%2012&amp;version=NLT#fen-NLT-24674h" TargetMode="External"/><Relationship Id="rId5" Type="http://schemas.openxmlformats.org/officeDocument/2006/relationships/hyperlink" Target="https://www.biblegateway.com/passage/?search=mark%2012&amp;version=NLT#fen-NLT-24673g"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hyperlink" Target="https://www.christianitytoday.com/news/2022/april/state-of-bible-reading-decline-report-26-million.html"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7620000" y="-1181100"/>
            <a:ext cx="26901365" cy="12332397"/>
          </a:xfrm>
          <a:custGeom>
            <a:avLst/>
            <a:gdLst/>
            <a:ahLst/>
            <a:cxnLst/>
            <a:rect l="l" t="t" r="r" b="b"/>
            <a:pathLst>
              <a:path w="26901365" h="12332397">
                <a:moveTo>
                  <a:pt x="0" y="0"/>
                </a:moveTo>
                <a:lnTo>
                  <a:pt x="26901365" y="0"/>
                </a:lnTo>
                <a:lnTo>
                  <a:pt x="26901365" y="12332396"/>
                </a:lnTo>
                <a:lnTo>
                  <a:pt x="0" y="12332396"/>
                </a:lnTo>
                <a:lnTo>
                  <a:pt x="0" y="0"/>
                </a:lnTo>
                <a:close/>
              </a:path>
            </a:pathLst>
          </a:custGeom>
          <a:blipFill>
            <a:blip r:embed="rId2">
              <a:alphaModFix amt="70000"/>
            </a:blip>
            <a:stretch>
              <a:fillRect t="-20589" b="-24743"/>
            </a:stretch>
          </a:blipFill>
        </p:spPr>
        <p:txBody>
          <a:bodyPr/>
          <a:lstStyle/>
          <a:p>
            <a:endParaRPr lang="en-AU"/>
          </a:p>
        </p:txBody>
      </p:sp>
      <p:sp>
        <p:nvSpPr>
          <p:cNvPr id="3" name="Freeform 3"/>
          <p:cNvSpPr/>
          <p:nvPr/>
        </p:nvSpPr>
        <p:spPr>
          <a:xfrm>
            <a:off x="-2841370" y="1730374"/>
            <a:ext cx="8846453" cy="9881784"/>
          </a:xfrm>
          <a:custGeom>
            <a:avLst/>
            <a:gdLst/>
            <a:ahLst/>
            <a:cxnLst/>
            <a:rect l="l" t="t" r="r" b="b"/>
            <a:pathLst>
              <a:path w="8846453" h="9881784">
                <a:moveTo>
                  <a:pt x="0" y="0"/>
                </a:moveTo>
                <a:lnTo>
                  <a:pt x="8846453" y="0"/>
                </a:lnTo>
                <a:lnTo>
                  <a:pt x="8846453" y="9881784"/>
                </a:lnTo>
                <a:lnTo>
                  <a:pt x="0" y="9881784"/>
                </a:lnTo>
                <a:lnTo>
                  <a:pt x="0" y="0"/>
                </a:lnTo>
                <a:close/>
              </a:path>
            </a:pathLst>
          </a:custGeom>
          <a:blipFill>
            <a:blip r:embed="rId3">
              <a:extLst>
                <a:ext uri="{96DAC541-7B7A-43D3-8B79-37D633B846F1}">
                  <asvg:svgBlip xmlns:asvg="http://schemas.microsoft.com/office/drawing/2016/SVG/main" r:embed="rId4"/>
                </a:ext>
              </a:extLst>
            </a:blip>
            <a:stretch>
              <a:fillRect b="-57308"/>
            </a:stretch>
          </a:blipFill>
        </p:spPr>
        <p:txBody>
          <a:bodyPr/>
          <a:lstStyle/>
          <a:p>
            <a:endParaRPr lang="en-AU"/>
          </a:p>
        </p:txBody>
      </p:sp>
      <p:sp>
        <p:nvSpPr>
          <p:cNvPr id="4" name="TextBox 4"/>
          <p:cNvSpPr txBox="1"/>
          <p:nvPr/>
        </p:nvSpPr>
        <p:spPr>
          <a:xfrm>
            <a:off x="1028700" y="230296"/>
            <a:ext cx="15252687" cy="9578757"/>
          </a:xfrm>
          <a:prstGeom prst="rect">
            <a:avLst/>
          </a:prstGeom>
        </p:spPr>
        <p:txBody>
          <a:bodyPr lIns="0" tIns="0" rIns="0" bIns="0" rtlCol="0" anchor="t">
            <a:spAutoFit/>
          </a:bodyPr>
          <a:lstStyle/>
          <a:p>
            <a:pPr algn="ctr">
              <a:lnSpc>
                <a:spcPts val="19087"/>
              </a:lnSpc>
              <a:spcBef>
                <a:spcPct val="0"/>
              </a:spcBef>
            </a:pPr>
            <a:r>
              <a:rPr lang="en-US" sz="13633" dirty="0">
                <a:solidFill>
                  <a:srgbClr val="000000"/>
                </a:solidFill>
                <a:latin typeface="Atteron"/>
                <a:ea typeface="Atteron"/>
                <a:cs typeface="Atteron"/>
                <a:sym typeface="Atteron"/>
              </a:rPr>
              <a:t>HOW TO ENJOY GOD’S PRESENCE THROUGH HIS WORD </a:t>
            </a:r>
          </a:p>
        </p:txBody>
      </p:sp>
      <p:sp>
        <p:nvSpPr>
          <p:cNvPr id="5" name="Freeform 5"/>
          <p:cNvSpPr/>
          <p:nvPr/>
        </p:nvSpPr>
        <p:spPr>
          <a:xfrm>
            <a:off x="14485265" y="579178"/>
            <a:ext cx="10772201" cy="11032980"/>
          </a:xfrm>
          <a:custGeom>
            <a:avLst/>
            <a:gdLst/>
            <a:ahLst/>
            <a:cxnLst/>
            <a:rect l="l" t="t" r="r" b="b"/>
            <a:pathLst>
              <a:path w="10772201" h="11032980">
                <a:moveTo>
                  <a:pt x="0" y="0"/>
                </a:moveTo>
                <a:lnTo>
                  <a:pt x="10772200" y="0"/>
                </a:lnTo>
                <a:lnTo>
                  <a:pt x="10772200" y="11032980"/>
                </a:lnTo>
                <a:lnTo>
                  <a:pt x="0" y="11032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pic>
        <p:nvPicPr>
          <p:cNvPr id="6" name="Picture 5">
            <a:extLst>
              <a:ext uri="{FF2B5EF4-FFF2-40B4-BE49-F238E27FC236}">
                <a16:creationId xmlns:a16="http://schemas.microsoft.com/office/drawing/2014/main" id="{16A7BE6C-7CD4-189F-D185-5FD646BFB5AC}"/>
              </a:ext>
            </a:extLst>
          </p:cNvPr>
          <p:cNvPicPr>
            <a:picLocks noChangeAspect="1"/>
          </p:cNvPicPr>
          <p:nvPr/>
        </p:nvPicPr>
        <p:blipFill>
          <a:blip r:embed="rId7"/>
          <a:stretch>
            <a:fillRect/>
          </a:stretch>
        </p:blipFill>
        <p:spPr>
          <a:xfrm>
            <a:off x="16281386" y="224081"/>
            <a:ext cx="1539765" cy="6522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2383731" y="-1224722"/>
            <a:ext cx="13520538" cy="12979717"/>
          </a:xfrm>
          <a:custGeom>
            <a:avLst/>
            <a:gdLst/>
            <a:ahLst/>
            <a:cxnLst/>
            <a:rect l="l" t="t" r="r" b="b"/>
            <a:pathLst>
              <a:path w="13520538" h="12979717">
                <a:moveTo>
                  <a:pt x="0" y="0"/>
                </a:moveTo>
                <a:lnTo>
                  <a:pt x="13520538" y="0"/>
                </a:lnTo>
                <a:lnTo>
                  <a:pt x="13520538" y="12979716"/>
                </a:lnTo>
                <a:lnTo>
                  <a:pt x="0" y="12979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3361248" y="-1009633"/>
            <a:ext cx="25010496" cy="11450469"/>
          </a:xfrm>
          <a:custGeom>
            <a:avLst/>
            <a:gdLst/>
            <a:ahLst/>
            <a:cxnLst/>
            <a:rect l="l" t="t" r="r" b="b"/>
            <a:pathLst>
              <a:path w="25010496" h="11450469">
                <a:moveTo>
                  <a:pt x="0" y="0"/>
                </a:moveTo>
                <a:lnTo>
                  <a:pt x="25010496" y="0"/>
                </a:lnTo>
                <a:lnTo>
                  <a:pt x="25010496" y="11450469"/>
                </a:lnTo>
                <a:lnTo>
                  <a:pt x="0" y="11450469"/>
                </a:lnTo>
                <a:lnTo>
                  <a:pt x="0" y="0"/>
                </a:lnTo>
                <a:close/>
              </a:path>
            </a:pathLst>
          </a:custGeom>
          <a:blipFill>
            <a:blip r:embed="rId4">
              <a:alphaModFix amt="36000"/>
            </a:blip>
            <a:stretch>
              <a:fillRect t="-25419" b="-36487"/>
            </a:stretch>
          </a:blipFill>
        </p:spPr>
        <p:txBody>
          <a:bodyPr/>
          <a:lstStyle/>
          <a:p>
            <a:endParaRPr lang="en-AU"/>
          </a:p>
        </p:txBody>
      </p:sp>
      <p:sp>
        <p:nvSpPr>
          <p:cNvPr id="4" name="TextBox 4"/>
          <p:cNvSpPr txBox="1"/>
          <p:nvPr/>
        </p:nvSpPr>
        <p:spPr>
          <a:xfrm>
            <a:off x="1736271" y="74525"/>
            <a:ext cx="14732964" cy="10616898"/>
          </a:xfrm>
          <a:prstGeom prst="rect">
            <a:avLst/>
          </a:prstGeom>
        </p:spPr>
        <p:txBody>
          <a:bodyPr lIns="0" tIns="0" rIns="0" bIns="0" rtlCol="0" anchor="t">
            <a:spAutoFit/>
          </a:bodyPr>
          <a:lstStyle/>
          <a:p>
            <a:pPr algn="ctr">
              <a:lnSpc>
                <a:spcPts val="7016"/>
              </a:lnSpc>
            </a:pPr>
            <a:r>
              <a:rPr lang="en-US" sz="5011" i="1" spc="-100">
                <a:solidFill>
                  <a:srgbClr val="000000"/>
                </a:solidFill>
                <a:latin typeface="Crimson Pro Italics"/>
                <a:ea typeface="Crimson Pro Italics"/>
                <a:cs typeface="Crimson Pro Italics"/>
                <a:sym typeface="Crimson Pro Italics"/>
              </a:rPr>
              <a:t>John 1:1-5 (NLT)</a:t>
            </a:r>
          </a:p>
          <a:p>
            <a:pPr algn="ctr">
              <a:lnSpc>
                <a:spcPts val="7016"/>
              </a:lnSpc>
            </a:pPr>
            <a:r>
              <a:rPr lang="en-US" sz="5011" i="1" spc="-100">
                <a:solidFill>
                  <a:srgbClr val="000000"/>
                </a:solidFill>
                <a:latin typeface="Crimson Pro Italics"/>
                <a:ea typeface="Crimson Pro Italics"/>
                <a:cs typeface="Crimson Pro Italics"/>
                <a:sym typeface="Crimson Pro Italics"/>
              </a:rPr>
              <a:t>In the beginning the </a:t>
            </a:r>
            <a:r>
              <a:rPr lang="en-US" sz="5011" b="1" i="1" spc="-100">
                <a:solidFill>
                  <a:srgbClr val="000000"/>
                </a:solidFill>
                <a:latin typeface="Crimson Pro Bold Italics"/>
                <a:ea typeface="Crimson Pro Bold Italics"/>
                <a:cs typeface="Crimson Pro Bold Italics"/>
                <a:sym typeface="Crimson Pro Bold Italics"/>
              </a:rPr>
              <a:t>Word</a:t>
            </a:r>
            <a:r>
              <a:rPr lang="en-US" sz="5011" i="1" spc="-100">
                <a:solidFill>
                  <a:srgbClr val="000000"/>
                </a:solidFill>
                <a:latin typeface="Crimson Pro Italics"/>
                <a:ea typeface="Crimson Pro Italics"/>
                <a:cs typeface="Crimson Pro Italics"/>
                <a:sym typeface="Crimson Pro Italics"/>
              </a:rPr>
              <a:t> already existed.</a:t>
            </a:r>
          </a:p>
          <a:p>
            <a:pPr algn="ctr">
              <a:lnSpc>
                <a:spcPts val="7016"/>
              </a:lnSpc>
            </a:pPr>
            <a:r>
              <a:rPr lang="en-US" sz="5011" i="1" spc="-100">
                <a:solidFill>
                  <a:srgbClr val="000000"/>
                </a:solidFill>
                <a:latin typeface="Crimson Pro Italics"/>
                <a:ea typeface="Crimson Pro Italics"/>
                <a:cs typeface="Crimson Pro Italics"/>
                <a:sym typeface="Crimson Pro Italics"/>
              </a:rPr>
              <a:t>    The </a:t>
            </a:r>
            <a:r>
              <a:rPr lang="en-US" sz="5011" b="1" i="1" spc="-100">
                <a:solidFill>
                  <a:srgbClr val="000000"/>
                </a:solidFill>
                <a:latin typeface="Crimson Pro Bold Italics"/>
                <a:ea typeface="Crimson Pro Bold Italics"/>
                <a:cs typeface="Crimson Pro Bold Italics"/>
                <a:sym typeface="Crimson Pro Bold Italics"/>
              </a:rPr>
              <a:t>Word</a:t>
            </a:r>
            <a:r>
              <a:rPr lang="en-US" sz="5011" i="1" spc="-100">
                <a:solidFill>
                  <a:srgbClr val="000000"/>
                </a:solidFill>
                <a:latin typeface="Crimson Pro Italics"/>
                <a:ea typeface="Crimson Pro Italics"/>
                <a:cs typeface="Crimson Pro Italics"/>
                <a:sym typeface="Crimson Pro Italics"/>
              </a:rPr>
              <a:t> was with God,</a:t>
            </a:r>
          </a:p>
          <a:p>
            <a:pPr algn="ctr">
              <a:lnSpc>
                <a:spcPts val="7016"/>
              </a:lnSpc>
            </a:pPr>
            <a:r>
              <a:rPr lang="en-US" sz="5011" i="1" spc="-100">
                <a:solidFill>
                  <a:srgbClr val="000000"/>
                </a:solidFill>
                <a:latin typeface="Crimson Pro Italics"/>
                <a:ea typeface="Crimson Pro Italics"/>
                <a:cs typeface="Crimson Pro Italics"/>
                <a:sym typeface="Crimson Pro Italics"/>
              </a:rPr>
              <a:t>  and the Word was God.</a:t>
            </a:r>
          </a:p>
          <a:p>
            <a:pPr algn="ctr">
              <a:lnSpc>
                <a:spcPts val="7016"/>
              </a:lnSpc>
            </a:pPr>
            <a:r>
              <a:rPr lang="en-US" sz="5011" i="1" spc="-100">
                <a:solidFill>
                  <a:srgbClr val="000000"/>
                </a:solidFill>
                <a:latin typeface="Crimson Pro Italics"/>
                <a:ea typeface="Crimson Pro Italics"/>
                <a:cs typeface="Crimson Pro Italics"/>
                <a:sym typeface="Crimson Pro Italics"/>
              </a:rPr>
              <a:t>2 He existed in the beginning with God.</a:t>
            </a:r>
          </a:p>
          <a:p>
            <a:pPr algn="ctr">
              <a:lnSpc>
                <a:spcPts val="7016"/>
              </a:lnSpc>
            </a:pPr>
            <a:r>
              <a:rPr lang="en-US" sz="5011" i="1" spc="-100">
                <a:solidFill>
                  <a:srgbClr val="000000"/>
                </a:solidFill>
                <a:latin typeface="Crimson Pro Italics"/>
                <a:ea typeface="Crimson Pro Italics"/>
                <a:cs typeface="Crimson Pro Italics"/>
                <a:sym typeface="Crimson Pro Italics"/>
              </a:rPr>
              <a:t>3 God created everything through him,</a:t>
            </a:r>
          </a:p>
          <a:p>
            <a:pPr algn="ctr">
              <a:lnSpc>
                <a:spcPts val="7016"/>
              </a:lnSpc>
            </a:pPr>
            <a:r>
              <a:rPr lang="en-US" sz="5011" i="1" spc="-100">
                <a:solidFill>
                  <a:srgbClr val="000000"/>
                </a:solidFill>
                <a:latin typeface="Crimson Pro Italics"/>
                <a:ea typeface="Crimson Pro Italics"/>
                <a:cs typeface="Crimson Pro Italics"/>
                <a:sym typeface="Crimson Pro Italics"/>
              </a:rPr>
              <a:t>    and nothing was created except through him.</a:t>
            </a:r>
          </a:p>
          <a:p>
            <a:pPr algn="ctr">
              <a:lnSpc>
                <a:spcPts val="7016"/>
              </a:lnSpc>
            </a:pPr>
            <a:r>
              <a:rPr lang="en-US" sz="5011" i="1" spc="-100">
                <a:solidFill>
                  <a:srgbClr val="000000"/>
                </a:solidFill>
                <a:latin typeface="Crimson Pro Italics"/>
                <a:ea typeface="Crimson Pro Italics"/>
                <a:cs typeface="Crimson Pro Italics"/>
                <a:sym typeface="Crimson Pro Italics"/>
              </a:rPr>
              <a:t>4 The </a:t>
            </a:r>
            <a:r>
              <a:rPr lang="en-US" sz="5011" b="1" i="1" spc="-100">
                <a:solidFill>
                  <a:srgbClr val="000000"/>
                </a:solidFill>
                <a:latin typeface="Crimson Pro Bold Italics"/>
                <a:ea typeface="Crimson Pro Bold Italics"/>
                <a:cs typeface="Crimson Pro Bold Italics"/>
                <a:sym typeface="Crimson Pro Bold Italics"/>
              </a:rPr>
              <a:t>Word</a:t>
            </a:r>
            <a:r>
              <a:rPr lang="en-US" sz="5011" i="1" spc="-100">
                <a:solidFill>
                  <a:srgbClr val="000000"/>
                </a:solidFill>
                <a:latin typeface="Crimson Pro Italics"/>
                <a:ea typeface="Crimson Pro Italics"/>
                <a:cs typeface="Crimson Pro Italics"/>
                <a:sym typeface="Crimson Pro Italics"/>
              </a:rPr>
              <a:t> gave life to everything that was created,[</a:t>
            </a:r>
            <a:r>
              <a:rPr lang="en-US" sz="5011" i="1" u="sng" spc="-100">
                <a:solidFill>
                  <a:srgbClr val="000000"/>
                </a:solidFill>
                <a:latin typeface="Crimson Pro Italics"/>
                <a:ea typeface="Crimson Pro Italics"/>
                <a:cs typeface="Crimson Pro Italics"/>
                <a:sym typeface="Crimson Pro Italics"/>
                <a:hlinkClick r:id="rId5" tooltip="https://www.biblegateway.com/passage/?search=John%201&amp;version=NLT#fen-NLT-26015a"/>
              </a:rPr>
              <a:t>a</a:t>
            </a:r>
            <a:r>
              <a:rPr lang="en-US" sz="5011" i="1" spc="-100">
                <a:solidFill>
                  <a:srgbClr val="000000"/>
                </a:solidFill>
                <a:latin typeface="Crimson Pro Italics"/>
                <a:ea typeface="Crimson Pro Italics"/>
                <a:cs typeface="Crimson Pro Italics"/>
                <a:sym typeface="Crimson Pro Italics"/>
              </a:rPr>
              <a:t>]</a:t>
            </a:r>
          </a:p>
          <a:p>
            <a:pPr algn="ctr">
              <a:lnSpc>
                <a:spcPts val="7016"/>
              </a:lnSpc>
            </a:pPr>
            <a:r>
              <a:rPr lang="en-US" sz="5011" i="1" spc="-100">
                <a:solidFill>
                  <a:srgbClr val="000000"/>
                </a:solidFill>
                <a:latin typeface="Crimson Pro Italics"/>
                <a:ea typeface="Crimson Pro Italics"/>
                <a:cs typeface="Crimson Pro Italics"/>
                <a:sym typeface="Crimson Pro Italics"/>
              </a:rPr>
              <a:t>    and his life brought light to everyone.</a:t>
            </a:r>
          </a:p>
          <a:p>
            <a:pPr algn="ctr">
              <a:lnSpc>
                <a:spcPts val="7016"/>
              </a:lnSpc>
            </a:pPr>
            <a:r>
              <a:rPr lang="en-US" sz="5011" i="1" spc="-100">
                <a:solidFill>
                  <a:srgbClr val="000000"/>
                </a:solidFill>
                <a:latin typeface="Crimson Pro Italics"/>
                <a:ea typeface="Crimson Pro Italics"/>
                <a:cs typeface="Crimson Pro Italics"/>
                <a:sym typeface="Crimson Pro Italics"/>
              </a:rPr>
              <a:t>5 The light shines in the darkness,</a:t>
            </a:r>
          </a:p>
          <a:p>
            <a:pPr algn="ctr">
              <a:lnSpc>
                <a:spcPts val="7016"/>
              </a:lnSpc>
            </a:pPr>
            <a:r>
              <a:rPr lang="en-US" sz="5011" i="1" spc="-100">
                <a:solidFill>
                  <a:srgbClr val="000000"/>
                </a:solidFill>
                <a:latin typeface="Crimson Pro Italics"/>
                <a:ea typeface="Crimson Pro Italics"/>
                <a:cs typeface="Crimson Pro Italics"/>
                <a:sym typeface="Crimson Pro Italics"/>
              </a:rPr>
              <a:t>    and the darkness can never extinguish it.[</a:t>
            </a:r>
            <a:r>
              <a:rPr lang="en-US" sz="5011" i="1" u="sng" spc="-100">
                <a:solidFill>
                  <a:srgbClr val="000000"/>
                </a:solidFill>
                <a:latin typeface="Crimson Pro Italics"/>
                <a:ea typeface="Crimson Pro Italics"/>
                <a:cs typeface="Crimson Pro Italics"/>
                <a:sym typeface="Crimson Pro Italics"/>
                <a:hlinkClick r:id="rId6" tooltip="https://www.biblegateway.com/passage/?search=John%201&amp;version=NLT#fen-NLT-26016b"/>
              </a:rPr>
              <a:t>b</a:t>
            </a:r>
            <a:r>
              <a:rPr lang="en-US" sz="5011" i="1" spc="-100">
                <a:solidFill>
                  <a:srgbClr val="000000"/>
                </a:solidFill>
                <a:latin typeface="Crimson Pro Italics"/>
                <a:ea typeface="Crimson Pro Italics"/>
                <a:cs typeface="Crimson Pro Italics"/>
                <a:sym typeface="Crimson Pro Italics"/>
              </a:rPr>
              <a:t>]</a:t>
            </a:r>
          </a:p>
          <a:p>
            <a:pPr algn="ctr">
              <a:lnSpc>
                <a:spcPts val="7016"/>
              </a:lnSpc>
              <a:spcBef>
                <a:spcPct val="0"/>
              </a:spcBef>
            </a:pPr>
            <a:endParaRPr lang="en-US" sz="5011" i="1" spc="-100">
              <a:solidFill>
                <a:srgbClr val="000000"/>
              </a:solidFill>
              <a:latin typeface="Crimson Pro Italics"/>
              <a:ea typeface="Crimson Pro Italics"/>
              <a:cs typeface="Crimson Pro Italics"/>
              <a:sym typeface="Crimson Pro Italics"/>
            </a:endParaRPr>
          </a:p>
        </p:txBody>
      </p:sp>
      <p:sp>
        <p:nvSpPr>
          <p:cNvPr id="5" name="Freeform 5"/>
          <p:cNvSpPr/>
          <p:nvPr/>
        </p:nvSpPr>
        <p:spPr>
          <a:xfrm>
            <a:off x="15317155" y="488358"/>
            <a:ext cx="5941689" cy="10440668"/>
          </a:xfrm>
          <a:custGeom>
            <a:avLst/>
            <a:gdLst/>
            <a:ahLst/>
            <a:cxnLst/>
            <a:rect l="l" t="t" r="r" b="b"/>
            <a:pathLst>
              <a:path w="5941689" h="10440668">
                <a:moveTo>
                  <a:pt x="0" y="0"/>
                </a:moveTo>
                <a:lnTo>
                  <a:pt x="5941690" y="0"/>
                </a:lnTo>
                <a:lnTo>
                  <a:pt x="5941690" y="10440668"/>
                </a:lnTo>
                <a:lnTo>
                  <a:pt x="0" y="10440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6" name="Freeform 6"/>
          <p:cNvSpPr/>
          <p:nvPr/>
        </p:nvSpPr>
        <p:spPr>
          <a:xfrm>
            <a:off x="-3783148" y="2130115"/>
            <a:ext cx="7566297" cy="7749466"/>
          </a:xfrm>
          <a:custGeom>
            <a:avLst/>
            <a:gdLst/>
            <a:ahLst/>
            <a:cxnLst/>
            <a:rect l="l" t="t" r="r" b="b"/>
            <a:pathLst>
              <a:path w="7566297" h="7749466">
                <a:moveTo>
                  <a:pt x="0" y="0"/>
                </a:moveTo>
                <a:lnTo>
                  <a:pt x="7566296" y="0"/>
                </a:lnTo>
                <a:lnTo>
                  <a:pt x="7566296" y="7749466"/>
                </a:lnTo>
                <a:lnTo>
                  <a:pt x="0" y="77494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3361248" y="-1163469"/>
            <a:ext cx="25010496" cy="11450469"/>
          </a:xfrm>
          <a:custGeom>
            <a:avLst/>
            <a:gdLst/>
            <a:ahLst/>
            <a:cxnLst/>
            <a:rect l="l" t="t" r="r" b="b"/>
            <a:pathLst>
              <a:path w="25010496" h="11450469">
                <a:moveTo>
                  <a:pt x="0" y="0"/>
                </a:moveTo>
                <a:lnTo>
                  <a:pt x="25010496" y="0"/>
                </a:lnTo>
                <a:lnTo>
                  <a:pt x="25010496" y="11450469"/>
                </a:lnTo>
                <a:lnTo>
                  <a:pt x="0" y="11450469"/>
                </a:lnTo>
                <a:lnTo>
                  <a:pt x="0" y="0"/>
                </a:lnTo>
                <a:close/>
              </a:path>
            </a:pathLst>
          </a:custGeom>
          <a:blipFill>
            <a:blip r:embed="rId2">
              <a:alphaModFix amt="36000"/>
            </a:blip>
            <a:stretch>
              <a:fillRect t="-25419" b="-36487"/>
            </a:stretch>
          </a:blipFill>
        </p:spPr>
        <p:txBody>
          <a:bodyPr/>
          <a:lstStyle/>
          <a:p>
            <a:endParaRPr lang="en-AU"/>
          </a:p>
        </p:txBody>
      </p:sp>
      <p:sp>
        <p:nvSpPr>
          <p:cNvPr id="3" name="TextBox 3"/>
          <p:cNvSpPr txBox="1"/>
          <p:nvPr/>
        </p:nvSpPr>
        <p:spPr>
          <a:xfrm>
            <a:off x="220854" y="182372"/>
            <a:ext cx="18067146" cy="10702476"/>
          </a:xfrm>
          <a:prstGeom prst="rect">
            <a:avLst/>
          </a:prstGeom>
        </p:spPr>
        <p:txBody>
          <a:bodyPr lIns="0" tIns="0" rIns="0" bIns="0" rtlCol="0" anchor="t">
            <a:spAutoFit/>
          </a:bodyPr>
          <a:lstStyle/>
          <a:p>
            <a:pPr algn="ctr">
              <a:lnSpc>
                <a:spcPts val="5729"/>
              </a:lnSpc>
            </a:pPr>
            <a:r>
              <a:rPr lang="en-US" sz="4092" b="1" i="1" spc="-81">
                <a:solidFill>
                  <a:srgbClr val="000000"/>
                </a:solidFill>
                <a:latin typeface="Crimson Pro Bold Italics"/>
                <a:ea typeface="Crimson Pro Bold Italics"/>
                <a:cs typeface="Crimson Pro Bold Italics"/>
                <a:sym typeface="Crimson Pro Bold Italics"/>
              </a:rPr>
              <a:t>God’s Creation. Genesis 1:11,20,26 (NLT)</a:t>
            </a:r>
          </a:p>
          <a:p>
            <a:pPr algn="l">
              <a:lnSpc>
                <a:spcPts val="5729"/>
              </a:lnSpc>
            </a:pPr>
            <a:r>
              <a:rPr lang="en-US" sz="4092" b="1" i="1" spc="-81">
                <a:solidFill>
                  <a:srgbClr val="000000"/>
                </a:solidFill>
                <a:latin typeface="Crimson Pro Bold Italics"/>
                <a:ea typeface="Crimson Pro Bold Italics"/>
                <a:cs typeface="Crimson Pro Bold Italics"/>
                <a:sym typeface="Crimson Pro Bold Italics"/>
              </a:rPr>
              <a:t>God create Plants </a:t>
            </a:r>
          </a:p>
          <a:p>
            <a:pPr algn="l">
              <a:lnSpc>
                <a:spcPts val="5729"/>
              </a:lnSpc>
            </a:pPr>
            <a:r>
              <a:rPr lang="en-US" sz="4092" i="1" spc="-81">
                <a:solidFill>
                  <a:srgbClr val="000000"/>
                </a:solidFill>
                <a:latin typeface="Crimson Pro Italics"/>
                <a:ea typeface="Crimson Pro Italics"/>
                <a:cs typeface="Crimson Pro Italics"/>
                <a:sym typeface="Crimson Pro Italics"/>
              </a:rPr>
              <a:t>11 Then God said, “</a:t>
            </a:r>
            <a:r>
              <a:rPr lang="en-US" sz="4092" b="1" i="1" spc="-81">
                <a:solidFill>
                  <a:srgbClr val="E21C48"/>
                </a:solidFill>
                <a:latin typeface="Crimson Pro Bold Italics"/>
                <a:ea typeface="Crimson Pro Bold Italics"/>
                <a:cs typeface="Crimson Pro Bold Italics"/>
                <a:sym typeface="Crimson Pro Bold Italics"/>
              </a:rPr>
              <a:t>Let the land </a:t>
            </a:r>
            <a:r>
              <a:rPr lang="en-US" sz="4092" i="1" spc="-81">
                <a:solidFill>
                  <a:srgbClr val="000000"/>
                </a:solidFill>
                <a:latin typeface="Crimson Pro Italics"/>
                <a:ea typeface="Crimson Pro Italics"/>
                <a:cs typeface="Crimson Pro Italics"/>
                <a:sym typeface="Crimson Pro Italics"/>
              </a:rPr>
              <a:t>produce vegetation: seed-bearing plants and trees on the land that bear fruit with seed in it, according to their various kinds.” And it was so.</a:t>
            </a:r>
          </a:p>
          <a:p>
            <a:pPr algn="l">
              <a:lnSpc>
                <a:spcPts val="5729"/>
              </a:lnSpc>
            </a:pPr>
            <a:endParaRPr lang="en-US" sz="4092" i="1" spc="-81">
              <a:solidFill>
                <a:srgbClr val="000000"/>
              </a:solidFill>
              <a:latin typeface="Crimson Pro Italics"/>
              <a:ea typeface="Crimson Pro Italics"/>
              <a:cs typeface="Crimson Pro Italics"/>
              <a:sym typeface="Crimson Pro Italics"/>
            </a:endParaRPr>
          </a:p>
          <a:p>
            <a:pPr algn="l">
              <a:lnSpc>
                <a:spcPts val="5729"/>
              </a:lnSpc>
            </a:pPr>
            <a:r>
              <a:rPr lang="en-US" sz="4092" b="1" i="1" spc="-81">
                <a:solidFill>
                  <a:srgbClr val="000000"/>
                </a:solidFill>
                <a:latin typeface="Crimson Pro Bold Italics"/>
                <a:ea typeface="Crimson Pro Bold Italics"/>
                <a:cs typeface="Crimson Pro Bold Italics"/>
                <a:sym typeface="Crimson Pro Bold Italics"/>
              </a:rPr>
              <a:t>God create fish </a:t>
            </a:r>
          </a:p>
          <a:p>
            <a:pPr algn="l">
              <a:lnSpc>
                <a:spcPts val="5729"/>
              </a:lnSpc>
            </a:pPr>
            <a:r>
              <a:rPr lang="en-US" sz="4092" i="1" spc="-81">
                <a:solidFill>
                  <a:srgbClr val="000000"/>
                </a:solidFill>
                <a:latin typeface="Crimson Pro Italics"/>
                <a:ea typeface="Crimson Pro Italics"/>
                <a:cs typeface="Crimson Pro Italics"/>
                <a:sym typeface="Crimson Pro Italics"/>
              </a:rPr>
              <a:t>20 Then God said, “</a:t>
            </a:r>
            <a:r>
              <a:rPr lang="en-US" sz="4092" b="1" i="1" spc="-81">
                <a:solidFill>
                  <a:srgbClr val="E21C48"/>
                </a:solidFill>
                <a:latin typeface="Crimson Pro Bold Italics"/>
                <a:ea typeface="Crimson Pro Bold Italics"/>
                <a:cs typeface="Crimson Pro Bold Italics"/>
                <a:sym typeface="Crimson Pro Bold Italics"/>
              </a:rPr>
              <a:t>Let the waters</a:t>
            </a:r>
            <a:r>
              <a:rPr lang="en-US" sz="4092" i="1" spc="-81">
                <a:solidFill>
                  <a:srgbClr val="000000"/>
                </a:solidFill>
                <a:latin typeface="Crimson Pro Italics"/>
                <a:ea typeface="Crimson Pro Italics"/>
                <a:cs typeface="Crimson Pro Italics"/>
                <a:sym typeface="Crimson Pro Italics"/>
              </a:rPr>
              <a:t> swarm with fish and other life. Let the skies be filled with birds of every kind.”</a:t>
            </a:r>
          </a:p>
          <a:p>
            <a:pPr algn="l">
              <a:lnSpc>
                <a:spcPts val="5729"/>
              </a:lnSpc>
            </a:pPr>
            <a:endParaRPr lang="en-US" sz="4092" i="1" spc="-81">
              <a:solidFill>
                <a:srgbClr val="000000"/>
              </a:solidFill>
              <a:latin typeface="Crimson Pro Italics"/>
              <a:ea typeface="Crimson Pro Italics"/>
              <a:cs typeface="Crimson Pro Italics"/>
              <a:sym typeface="Crimson Pro Italics"/>
            </a:endParaRPr>
          </a:p>
          <a:p>
            <a:pPr algn="l">
              <a:lnSpc>
                <a:spcPts val="5729"/>
              </a:lnSpc>
            </a:pPr>
            <a:r>
              <a:rPr lang="en-US" sz="4092" b="1" i="1" spc="-81">
                <a:solidFill>
                  <a:srgbClr val="000000"/>
                </a:solidFill>
                <a:latin typeface="Crimson Pro Bold Italics"/>
                <a:ea typeface="Crimson Pro Bold Italics"/>
                <a:cs typeface="Crimson Pro Bold Italics"/>
                <a:sym typeface="Crimson Pro Bold Italics"/>
              </a:rPr>
              <a:t>God create Human</a:t>
            </a:r>
          </a:p>
          <a:p>
            <a:pPr algn="l">
              <a:lnSpc>
                <a:spcPts val="5729"/>
              </a:lnSpc>
            </a:pPr>
            <a:r>
              <a:rPr lang="en-US" sz="4092" i="1" spc="-81">
                <a:solidFill>
                  <a:srgbClr val="000000"/>
                </a:solidFill>
                <a:latin typeface="Crimson Pro Italics"/>
                <a:ea typeface="Crimson Pro Italics"/>
                <a:cs typeface="Crimson Pro Italics"/>
                <a:sym typeface="Crimson Pro Italics"/>
              </a:rPr>
              <a:t>26 Then God said, “</a:t>
            </a:r>
            <a:r>
              <a:rPr lang="en-US" sz="4092" b="1" i="1" spc="-81">
                <a:solidFill>
                  <a:srgbClr val="E21C48"/>
                </a:solidFill>
                <a:latin typeface="Crimson Pro Bold Italics"/>
                <a:ea typeface="Crimson Pro Bold Italics"/>
                <a:cs typeface="Crimson Pro Bold Italics"/>
                <a:sym typeface="Crimson Pro Bold Italics"/>
              </a:rPr>
              <a:t>Let us</a:t>
            </a:r>
            <a:r>
              <a:rPr lang="en-US" sz="4092" i="1" spc="-81">
                <a:solidFill>
                  <a:srgbClr val="000000"/>
                </a:solidFill>
                <a:latin typeface="Crimson Pro Italics"/>
                <a:ea typeface="Crimson Pro Italics"/>
                <a:cs typeface="Crimson Pro Italics"/>
                <a:sym typeface="Crimson Pro Italics"/>
              </a:rPr>
              <a:t> make human beings[</a:t>
            </a:r>
            <a:r>
              <a:rPr lang="en-US" sz="4092" i="1" u="sng" spc="-81">
                <a:solidFill>
                  <a:srgbClr val="000000"/>
                </a:solidFill>
                <a:latin typeface="Crimson Pro Italics"/>
                <a:ea typeface="Crimson Pro Italics"/>
                <a:cs typeface="Crimson Pro Italics"/>
                <a:sym typeface="Crimson Pro Italics"/>
                <a:hlinkClick r:id="rId3" tooltip="https://www.biblegateway.com/passage/?search=Gen%201%3A26&amp;version=NLT#fen-NLT-26a"/>
              </a:rPr>
              <a:t>a</a:t>
            </a:r>
            <a:r>
              <a:rPr lang="en-US" sz="4092" i="1" spc="-81">
                <a:solidFill>
                  <a:srgbClr val="000000"/>
                </a:solidFill>
                <a:latin typeface="Crimson Pro Italics"/>
                <a:ea typeface="Crimson Pro Italics"/>
                <a:cs typeface="Crimson Pro Italics"/>
                <a:sym typeface="Crimson Pro Italics"/>
              </a:rPr>
              <a:t>] in our image, to be like us. They will reign over the fish in the sea, the birds in the sky, the livestock, all the wild animals on the earth,[</a:t>
            </a:r>
            <a:r>
              <a:rPr lang="en-US" sz="4092" i="1" u="sng" spc="-81">
                <a:solidFill>
                  <a:srgbClr val="000000"/>
                </a:solidFill>
                <a:latin typeface="Crimson Pro Italics"/>
                <a:ea typeface="Crimson Pro Italics"/>
                <a:cs typeface="Crimson Pro Italics"/>
                <a:sym typeface="Crimson Pro Italics"/>
                <a:hlinkClick r:id="rId4" tooltip="https://www.biblegateway.com/passage/?search=Gen%201%3A26&amp;version=NLT#fen-NLT-26b"/>
              </a:rPr>
              <a:t>b</a:t>
            </a:r>
            <a:r>
              <a:rPr lang="en-US" sz="4092" i="1" spc="-81">
                <a:solidFill>
                  <a:srgbClr val="000000"/>
                </a:solidFill>
                <a:latin typeface="Crimson Pro Italics"/>
                <a:ea typeface="Crimson Pro Italics"/>
                <a:cs typeface="Crimson Pro Italics"/>
                <a:sym typeface="Crimson Pro Italics"/>
              </a:rPr>
              <a:t>] and the small animals that scurry along the ground.”</a:t>
            </a:r>
          </a:p>
          <a:p>
            <a:pPr algn="l">
              <a:lnSpc>
                <a:spcPts val="5169"/>
              </a:lnSpc>
            </a:pPr>
            <a:endParaRPr lang="en-US" sz="4092" i="1" spc="-81">
              <a:solidFill>
                <a:srgbClr val="000000"/>
              </a:solidFill>
              <a:latin typeface="Crimson Pro Italics"/>
              <a:ea typeface="Crimson Pro Italics"/>
              <a:cs typeface="Crimson Pro Italics"/>
              <a:sym typeface="Crimson Pro Italics"/>
            </a:endParaRPr>
          </a:p>
          <a:p>
            <a:pPr algn="ctr">
              <a:lnSpc>
                <a:spcPts val="5169"/>
              </a:lnSpc>
              <a:spcBef>
                <a:spcPct val="0"/>
              </a:spcBef>
            </a:pPr>
            <a:endParaRPr lang="en-US" sz="4092" i="1" spc="-81">
              <a:solidFill>
                <a:srgbClr val="000000"/>
              </a:solidFill>
              <a:latin typeface="Crimson Pro Italics"/>
              <a:ea typeface="Crimson Pro Italics"/>
              <a:cs typeface="Crimson Pro Italics"/>
              <a:sym typeface="Crimson Pro Itali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91550" y="-818156"/>
            <a:ext cx="14640501" cy="12206196"/>
          </a:xfrm>
          <a:custGeom>
            <a:avLst/>
            <a:gdLst/>
            <a:ahLst/>
            <a:cxnLst/>
            <a:rect l="l" t="t" r="r" b="b"/>
            <a:pathLst>
              <a:path w="14640501" h="12206196">
                <a:moveTo>
                  <a:pt x="0" y="0"/>
                </a:moveTo>
                <a:lnTo>
                  <a:pt x="14640500" y="0"/>
                </a:lnTo>
                <a:lnTo>
                  <a:pt x="14640500"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Freeform 5"/>
          <p:cNvSpPr/>
          <p:nvPr/>
        </p:nvSpPr>
        <p:spPr>
          <a:xfrm>
            <a:off x="7395590" y="5841047"/>
            <a:ext cx="2499741" cy="4114800"/>
          </a:xfrm>
          <a:custGeom>
            <a:avLst/>
            <a:gdLst/>
            <a:ahLst/>
            <a:cxnLst/>
            <a:rect l="l" t="t" r="r" b="b"/>
            <a:pathLst>
              <a:path w="2499741" h="4114800">
                <a:moveTo>
                  <a:pt x="0" y="0"/>
                </a:moveTo>
                <a:lnTo>
                  <a:pt x="2499741" y="0"/>
                </a:lnTo>
                <a:lnTo>
                  <a:pt x="24997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TextBox 6"/>
          <p:cNvSpPr txBox="1"/>
          <p:nvPr/>
        </p:nvSpPr>
        <p:spPr>
          <a:xfrm>
            <a:off x="1023938" y="3384232"/>
            <a:ext cx="16230600" cy="2157096"/>
          </a:xfrm>
          <a:prstGeom prst="rect">
            <a:avLst/>
          </a:prstGeom>
        </p:spPr>
        <p:txBody>
          <a:bodyPr lIns="0" tIns="0" rIns="0" bIns="0" rtlCol="0" anchor="t">
            <a:spAutoFit/>
          </a:bodyPr>
          <a:lstStyle/>
          <a:p>
            <a:pPr algn="ctr">
              <a:lnSpc>
                <a:spcPts val="8679"/>
              </a:lnSpc>
            </a:pPr>
            <a:r>
              <a:rPr lang="en-US" sz="6199" b="1">
                <a:solidFill>
                  <a:srgbClr val="000000"/>
                </a:solidFill>
                <a:latin typeface="Crimson Pro Bold"/>
                <a:ea typeface="Crimson Pro Bold"/>
                <a:cs typeface="Crimson Pro Bold"/>
                <a:sym typeface="Crimson Pro Bold"/>
              </a:rPr>
              <a:t>2.Prophecy Through the Word: Knowing Who You Are in God's Plan </a:t>
            </a:r>
          </a:p>
        </p:txBody>
      </p:sp>
      <p:sp>
        <p:nvSpPr>
          <p:cNvPr id="7" name="TextBox 7"/>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8" name="TextBox 8"/>
          <p:cNvSpPr txBox="1"/>
          <p:nvPr/>
        </p:nvSpPr>
        <p:spPr>
          <a:xfrm>
            <a:off x="294313" y="461729"/>
            <a:ext cx="13766453" cy="2085976"/>
          </a:xfrm>
          <a:prstGeom prst="rect">
            <a:avLst/>
          </a:prstGeom>
        </p:spPr>
        <p:txBody>
          <a:bodyPr lIns="0" tIns="0" rIns="0" bIns="0" rtlCol="0" anchor="t">
            <a:spAutoFit/>
          </a:bodyPr>
          <a:lstStyle/>
          <a:p>
            <a:pPr algn="ctr">
              <a:lnSpc>
                <a:spcPts val="8399"/>
              </a:lnSpc>
            </a:pPr>
            <a:r>
              <a:rPr lang="en-US" sz="5999" b="1">
                <a:solidFill>
                  <a:srgbClr val="000000"/>
                </a:solidFill>
                <a:latin typeface="Crimson Pro Bold"/>
                <a:ea typeface="Crimson Pro Bold"/>
                <a:cs typeface="Crimson Pro Bold"/>
                <a:sym typeface="Crimson Pro Bold"/>
              </a:rPr>
              <a:t>Why the Word Matters in Our Daily Lives? </a:t>
            </a:r>
          </a:p>
          <a:p>
            <a:pPr algn="ctr">
              <a:lnSpc>
                <a:spcPts val="8399"/>
              </a:lnSpc>
            </a:pPr>
            <a:endParaRPr lang="en-US" sz="5999" b="1">
              <a:solidFill>
                <a:srgbClr val="000000"/>
              </a:solidFill>
              <a:latin typeface="Crimson Pro Bold"/>
              <a:ea typeface="Crimson Pro Bold"/>
              <a:cs typeface="Crimson Pro Bold"/>
              <a:sym typeface="Crimson Pr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2292654" y="-1228483"/>
            <a:ext cx="26901365" cy="12332397"/>
          </a:xfrm>
          <a:custGeom>
            <a:avLst/>
            <a:gdLst/>
            <a:ahLst/>
            <a:cxnLst/>
            <a:rect l="l" t="t" r="r" b="b"/>
            <a:pathLst>
              <a:path w="26901365" h="12332397">
                <a:moveTo>
                  <a:pt x="0" y="0"/>
                </a:moveTo>
                <a:lnTo>
                  <a:pt x="26901365" y="0"/>
                </a:lnTo>
                <a:lnTo>
                  <a:pt x="26901365" y="12332396"/>
                </a:lnTo>
                <a:lnTo>
                  <a:pt x="0" y="12332396"/>
                </a:lnTo>
                <a:lnTo>
                  <a:pt x="0" y="0"/>
                </a:lnTo>
                <a:close/>
              </a:path>
            </a:pathLst>
          </a:custGeom>
          <a:blipFill>
            <a:blip r:embed="rId2">
              <a:alphaModFix amt="35000"/>
            </a:blip>
            <a:stretch>
              <a:fillRect t="-20589" b="-24743"/>
            </a:stretch>
          </a:blipFill>
        </p:spPr>
        <p:txBody>
          <a:bodyPr/>
          <a:lstStyle/>
          <a:p>
            <a:endParaRPr lang="en-AU"/>
          </a:p>
        </p:txBody>
      </p:sp>
      <p:sp>
        <p:nvSpPr>
          <p:cNvPr id="3" name="Freeform 3"/>
          <p:cNvSpPr/>
          <p:nvPr/>
        </p:nvSpPr>
        <p:spPr>
          <a:xfrm>
            <a:off x="2042637" y="-912026"/>
            <a:ext cx="14202725" cy="12111051"/>
          </a:xfrm>
          <a:custGeom>
            <a:avLst/>
            <a:gdLst/>
            <a:ahLst/>
            <a:cxnLst/>
            <a:rect l="l" t="t" r="r" b="b"/>
            <a:pathLst>
              <a:path w="14202725" h="12111051">
                <a:moveTo>
                  <a:pt x="0" y="0"/>
                </a:moveTo>
                <a:lnTo>
                  <a:pt x="14202726" y="0"/>
                </a:lnTo>
                <a:lnTo>
                  <a:pt x="14202726" y="12111052"/>
                </a:lnTo>
                <a:lnTo>
                  <a:pt x="0" y="12111052"/>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2553879" y="1227656"/>
            <a:ext cx="12460129" cy="5314950"/>
          </a:xfrm>
          <a:prstGeom prst="rect">
            <a:avLst/>
          </a:prstGeom>
        </p:spPr>
        <p:txBody>
          <a:bodyPr lIns="0" tIns="0" rIns="0" bIns="0" rtlCol="0" anchor="t">
            <a:spAutoFit/>
          </a:bodyPr>
          <a:lstStyle/>
          <a:p>
            <a:pPr algn="ctr">
              <a:lnSpc>
                <a:spcPts val="8400"/>
              </a:lnSpc>
              <a:spcBef>
                <a:spcPct val="0"/>
              </a:spcBef>
            </a:pPr>
            <a:r>
              <a:rPr lang="en-US" sz="6000" i="1" spc="-120">
                <a:solidFill>
                  <a:srgbClr val="000000"/>
                </a:solidFill>
                <a:latin typeface="Crimson Pro Italics"/>
                <a:ea typeface="Crimson Pro Italics"/>
                <a:cs typeface="Crimson Pro Italics"/>
                <a:sym typeface="Crimson Pro Italics"/>
              </a:rPr>
              <a:t>But before they were born, before they had done anything good or bad, she received a message from God. (This message shows that God chooses people according to his own purposes;)</a:t>
            </a:r>
          </a:p>
        </p:txBody>
      </p:sp>
      <p:sp>
        <p:nvSpPr>
          <p:cNvPr id="5" name="TextBox 5"/>
          <p:cNvSpPr txBox="1"/>
          <p:nvPr/>
        </p:nvSpPr>
        <p:spPr>
          <a:xfrm>
            <a:off x="5719392" y="7530732"/>
            <a:ext cx="6849217" cy="60642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Gotham"/>
                <a:ea typeface="Gotham"/>
                <a:cs typeface="Gotham"/>
                <a:sym typeface="Gotham"/>
              </a:rPr>
              <a:t>ROMAN 9:11 (NLT)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3361248" y="-1009633"/>
            <a:ext cx="25010496" cy="11450469"/>
          </a:xfrm>
          <a:custGeom>
            <a:avLst/>
            <a:gdLst/>
            <a:ahLst/>
            <a:cxnLst/>
            <a:rect l="l" t="t" r="r" b="b"/>
            <a:pathLst>
              <a:path w="25010496" h="11450469">
                <a:moveTo>
                  <a:pt x="0" y="0"/>
                </a:moveTo>
                <a:lnTo>
                  <a:pt x="25010496" y="0"/>
                </a:lnTo>
                <a:lnTo>
                  <a:pt x="25010496" y="11450469"/>
                </a:lnTo>
                <a:lnTo>
                  <a:pt x="0" y="11450469"/>
                </a:lnTo>
                <a:lnTo>
                  <a:pt x="0" y="0"/>
                </a:lnTo>
                <a:close/>
              </a:path>
            </a:pathLst>
          </a:custGeom>
          <a:blipFill>
            <a:blip r:embed="rId2">
              <a:alphaModFix amt="36000"/>
            </a:blip>
            <a:stretch>
              <a:fillRect t="-25419" b="-36487"/>
            </a:stretch>
          </a:blipFill>
        </p:spPr>
        <p:txBody>
          <a:bodyPr/>
          <a:lstStyle/>
          <a:p>
            <a:endParaRPr lang="en-AU"/>
          </a:p>
        </p:txBody>
      </p:sp>
      <p:sp>
        <p:nvSpPr>
          <p:cNvPr id="3" name="TextBox 3"/>
          <p:cNvSpPr txBox="1"/>
          <p:nvPr/>
        </p:nvSpPr>
        <p:spPr>
          <a:xfrm>
            <a:off x="393542" y="425450"/>
            <a:ext cx="17894458" cy="10381614"/>
          </a:xfrm>
          <a:prstGeom prst="rect">
            <a:avLst/>
          </a:prstGeom>
        </p:spPr>
        <p:txBody>
          <a:bodyPr lIns="0" tIns="0" rIns="0" bIns="0" rtlCol="0" anchor="t">
            <a:spAutoFit/>
          </a:bodyPr>
          <a:lstStyle/>
          <a:p>
            <a:pPr algn="ctr">
              <a:lnSpc>
                <a:spcPts val="6860"/>
              </a:lnSpc>
            </a:pPr>
            <a:r>
              <a:rPr lang="en-US" sz="4900" i="1" spc="-98">
                <a:solidFill>
                  <a:srgbClr val="000000"/>
                </a:solidFill>
                <a:latin typeface="Crimson Pro Italics"/>
                <a:ea typeface="Crimson Pro Italics"/>
                <a:cs typeface="Crimson Pro Italics"/>
                <a:sym typeface="Crimson Pro Italics"/>
              </a:rPr>
              <a:t>11 While Zechariah was in the sanctuary, an angel of the Lord appeared to him, standing to the right of the incense altar.12 Zechariah was shaken and overwhelmed with fear when he saw him. 13 But the angel said, “Don’t be afraid, Zechariah! God has heard your prayer. Your wife, Elizabeth, will give you a son, and you are to name him John. 14 You will have great joy and gladness, and many will rejoice at his birth, 15 for he will be great in the eyes of the Lord. He must never touch wine or other alcoholic drinks. He will be filled with the Holy Spirit, even before his birth.[</a:t>
            </a:r>
            <a:r>
              <a:rPr lang="en-US" sz="4900" i="1" u="sng" spc="-98">
                <a:solidFill>
                  <a:srgbClr val="000000"/>
                </a:solidFill>
                <a:latin typeface="Crimson Pro Italics"/>
                <a:ea typeface="Crimson Pro Italics"/>
                <a:cs typeface="Crimson Pro Italics"/>
                <a:sym typeface="Crimson Pro Italics"/>
                <a:hlinkClick r:id="rId3" tooltip="https://www.biblegateway.com/passage/?search=Luke%201%3A11-17%20&amp;version=NLT#fen-NLT-24877a"/>
              </a:rPr>
              <a:t>a</a:t>
            </a:r>
            <a:r>
              <a:rPr lang="en-US" sz="4900" i="1" spc="-98">
                <a:solidFill>
                  <a:srgbClr val="000000"/>
                </a:solidFill>
                <a:latin typeface="Crimson Pro Italics"/>
                <a:ea typeface="Crimson Pro Italics"/>
                <a:cs typeface="Crimson Pro Italics"/>
                <a:sym typeface="Crimson Pro Italics"/>
              </a:rPr>
              <a:t>] 16 And he will turn many Israelites to the Lord their God. 17 He will be a man with the spirit and power of Elijah. He will prepare the people for the coming of the Lord. He will turn the hearts of the fathers to their children,[</a:t>
            </a:r>
            <a:r>
              <a:rPr lang="en-US" sz="4900" i="1" u="sng" spc="-98">
                <a:solidFill>
                  <a:srgbClr val="000000"/>
                </a:solidFill>
                <a:latin typeface="Crimson Pro Italics"/>
                <a:ea typeface="Crimson Pro Italics"/>
                <a:cs typeface="Crimson Pro Italics"/>
                <a:sym typeface="Crimson Pro Italics"/>
                <a:hlinkClick r:id="rId4" tooltip="https://www.biblegateway.com/passage/?search=Luke%201%3A11-17%20&amp;version=NLT#fen-NLT-24879b"/>
              </a:rPr>
              <a:t>b</a:t>
            </a:r>
            <a:r>
              <a:rPr lang="en-US" sz="4900" i="1" spc="-98">
                <a:solidFill>
                  <a:srgbClr val="000000"/>
                </a:solidFill>
                <a:latin typeface="Crimson Pro Italics"/>
                <a:ea typeface="Crimson Pro Italics"/>
                <a:cs typeface="Crimson Pro Italics"/>
                <a:sym typeface="Crimson Pro Italics"/>
              </a:rPr>
              <a:t>] and he will cause those who are rebellious to accept the wisdom of the godly.”</a:t>
            </a:r>
          </a:p>
          <a:p>
            <a:pPr algn="ctr">
              <a:lnSpc>
                <a:spcPts val="6860"/>
              </a:lnSpc>
              <a:spcBef>
                <a:spcPct val="0"/>
              </a:spcBef>
            </a:pPr>
            <a:endParaRPr lang="en-US" sz="4900" i="1" spc="-98">
              <a:solidFill>
                <a:srgbClr val="000000"/>
              </a:solidFill>
              <a:latin typeface="Crimson Pro Italics"/>
              <a:ea typeface="Crimson Pro Italics"/>
              <a:cs typeface="Crimson Pro Italics"/>
              <a:sym typeface="Crimson Pro Italics"/>
            </a:endParaRPr>
          </a:p>
        </p:txBody>
      </p:sp>
      <p:sp>
        <p:nvSpPr>
          <p:cNvPr id="4" name="TextBox 4"/>
          <p:cNvSpPr txBox="1"/>
          <p:nvPr/>
        </p:nvSpPr>
        <p:spPr>
          <a:xfrm>
            <a:off x="5719392" y="-76200"/>
            <a:ext cx="6849217" cy="606425"/>
          </a:xfrm>
          <a:prstGeom prst="rect">
            <a:avLst/>
          </a:prstGeom>
        </p:spPr>
        <p:txBody>
          <a:bodyPr lIns="0" tIns="0" rIns="0" bIns="0" rtlCol="0" anchor="t">
            <a:spAutoFit/>
          </a:bodyPr>
          <a:lstStyle/>
          <a:p>
            <a:pPr algn="ctr">
              <a:lnSpc>
                <a:spcPts val="4900"/>
              </a:lnSpc>
              <a:spcBef>
                <a:spcPct val="0"/>
              </a:spcBef>
            </a:pPr>
            <a:r>
              <a:rPr lang="en-US" sz="3500" b="1">
                <a:solidFill>
                  <a:srgbClr val="000000"/>
                </a:solidFill>
                <a:latin typeface="Gotham Bold"/>
                <a:ea typeface="Gotham Bold"/>
                <a:cs typeface="Gotham Bold"/>
                <a:sym typeface="Gotham Bold"/>
              </a:rPr>
              <a:t>LUKE 1:11-17 (NLT)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83199" y="-1102283"/>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TextBox 5"/>
          <p:cNvSpPr txBox="1"/>
          <p:nvPr/>
        </p:nvSpPr>
        <p:spPr>
          <a:xfrm>
            <a:off x="674756" y="577786"/>
            <a:ext cx="13873054" cy="2397090"/>
          </a:xfrm>
          <a:prstGeom prst="rect">
            <a:avLst/>
          </a:prstGeom>
        </p:spPr>
        <p:txBody>
          <a:bodyPr lIns="0" tIns="0" rIns="0" bIns="0" rtlCol="0" anchor="t">
            <a:spAutoFit/>
          </a:bodyPr>
          <a:lstStyle/>
          <a:p>
            <a:pPr algn="l">
              <a:lnSpc>
                <a:spcPts val="19601"/>
              </a:lnSpc>
              <a:spcBef>
                <a:spcPct val="0"/>
              </a:spcBef>
            </a:pPr>
            <a:r>
              <a:rPr lang="en-US" sz="14001">
                <a:solidFill>
                  <a:srgbClr val="000000"/>
                </a:solidFill>
                <a:latin typeface="Atteron"/>
                <a:ea typeface="Atteron"/>
                <a:cs typeface="Atteron"/>
                <a:sym typeface="Atteron"/>
              </a:rPr>
              <a:t>GOD KNOWS US</a:t>
            </a:r>
          </a:p>
        </p:txBody>
      </p:sp>
      <p:sp>
        <p:nvSpPr>
          <p:cNvPr id="6" name="TextBox 6"/>
          <p:cNvSpPr txBox="1"/>
          <p:nvPr/>
        </p:nvSpPr>
        <p:spPr>
          <a:xfrm>
            <a:off x="2797100" y="3805095"/>
            <a:ext cx="12065995" cy="2410111"/>
          </a:xfrm>
          <a:prstGeom prst="rect">
            <a:avLst/>
          </a:prstGeom>
        </p:spPr>
        <p:txBody>
          <a:bodyPr lIns="0" tIns="0" rIns="0" bIns="0" rtlCol="0" anchor="t">
            <a:spAutoFit/>
          </a:bodyPr>
          <a:lstStyle/>
          <a:p>
            <a:pPr algn="l">
              <a:lnSpc>
                <a:spcPts val="19741"/>
              </a:lnSpc>
              <a:spcBef>
                <a:spcPct val="0"/>
              </a:spcBef>
            </a:pPr>
            <a:r>
              <a:rPr lang="en-US" sz="14101">
                <a:solidFill>
                  <a:srgbClr val="000000"/>
                </a:solidFill>
                <a:latin typeface="Atteron"/>
                <a:ea typeface="Atteron"/>
                <a:cs typeface="Atteron"/>
                <a:sym typeface="Atteron"/>
              </a:rPr>
              <a:t>FOREKNEW US</a:t>
            </a:r>
          </a:p>
        </p:txBody>
      </p:sp>
      <p:sp>
        <p:nvSpPr>
          <p:cNvPr id="7" name="TextBox 7"/>
          <p:cNvSpPr txBox="1"/>
          <p:nvPr/>
        </p:nvSpPr>
        <p:spPr>
          <a:xfrm>
            <a:off x="9734964" y="2841526"/>
            <a:ext cx="7524336"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Foreknow us</a:t>
            </a:r>
          </a:p>
        </p:txBody>
      </p:sp>
      <p:sp>
        <p:nvSpPr>
          <p:cNvPr id="8" name="TextBox 8"/>
          <p:cNvSpPr txBox="1"/>
          <p:nvPr/>
        </p:nvSpPr>
        <p:spPr>
          <a:xfrm>
            <a:off x="8357302" y="6262830"/>
            <a:ext cx="7883906" cy="21145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He have a plan and purpose for all of us</a:t>
            </a:r>
          </a:p>
        </p:txBody>
      </p:sp>
      <p:sp>
        <p:nvSpPr>
          <p:cNvPr id="9" name="TextBox 9"/>
          <p:cNvSpPr txBox="1"/>
          <p:nvPr/>
        </p:nvSpPr>
        <p:spPr>
          <a:xfrm>
            <a:off x="1645523" y="4347165"/>
            <a:ext cx="2954147"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He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91550" y="-818156"/>
            <a:ext cx="14640501" cy="12206196"/>
          </a:xfrm>
          <a:custGeom>
            <a:avLst/>
            <a:gdLst/>
            <a:ahLst/>
            <a:cxnLst/>
            <a:rect l="l" t="t" r="r" b="b"/>
            <a:pathLst>
              <a:path w="14640501" h="12206196">
                <a:moveTo>
                  <a:pt x="0" y="0"/>
                </a:moveTo>
                <a:lnTo>
                  <a:pt x="14640500" y="0"/>
                </a:lnTo>
                <a:lnTo>
                  <a:pt x="14640500"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TextBox 5"/>
          <p:cNvSpPr txBox="1"/>
          <p:nvPr/>
        </p:nvSpPr>
        <p:spPr>
          <a:xfrm>
            <a:off x="2490654" y="2469825"/>
            <a:ext cx="10383279" cy="2410111"/>
          </a:xfrm>
          <a:prstGeom prst="rect">
            <a:avLst/>
          </a:prstGeom>
        </p:spPr>
        <p:txBody>
          <a:bodyPr lIns="0" tIns="0" rIns="0" bIns="0" rtlCol="0" anchor="t">
            <a:spAutoFit/>
          </a:bodyPr>
          <a:lstStyle/>
          <a:p>
            <a:pPr algn="l">
              <a:lnSpc>
                <a:spcPts val="19741"/>
              </a:lnSpc>
              <a:spcBef>
                <a:spcPct val="0"/>
              </a:spcBef>
            </a:pPr>
            <a:r>
              <a:rPr lang="en-US" sz="14101">
                <a:solidFill>
                  <a:srgbClr val="000000"/>
                </a:solidFill>
                <a:latin typeface="Atteron"/>
                <a:ea typeface="Atteron"/>
                <a:cs typeface="Atteron"/>
                <a:sym typeface="Atteron"/>
              </a:rPr>
              <a:t>PROPHECY </a:t>
            </a:r>
          </a:p>
        </p:txBody>
      </p:sp>
      <p:sp>
        <p:nvSpPr>
          <p:cNvPr id="6" name="TextBox 6"/>
          <p:cNvSpPr txBox="1"/>
          <p:nvPr/>
        </p:nvSpPr>
        <p:spPr>
          <a:xfrm>
            <a:off x="5948159" y="5527636"/>
            <a:ext cx="11124310" cy="2410111"/>
          </a:xfrm>
          <a:prstGeom prst="rect">
            <a:avLst/>
          </a:prstGeom>
        </p:spPr>
        <p:txBody>
          <a:bodyPr lIns="0" tIns="0" rIns="0" bIns="0" rtlCol="0" anchor="t">
            <a:spAutoFit/>
          </a:bodyPr>
          <a:lstStyle/>
          <a:p>
            <a:pPr algn="l">
              <a:lnSpc>
                <a:spcPts val="19741"/>
              </a:lnSpc>
              <a:spcBef>
                <a:spcPct val="0"/>
              </a:spcBef>
            </a:pPr>
            <a:r>
              <a:rPr lang="en-US" sz="14101">
                <a:solidFill>
                  <a:srgbClr val="000000"/>
                </a:solidFill>
                <a:latin typeface="Atteron"/>
                <a:ea typeface="Atteron"/>
                <a:cs typeface="Atteron"/>
                <a:sym typeface="Atteron"/>
              </a:rPr>
              <a:t>INHERITANCE </a:t>
            </a:r>
          </a:p>
        </p:txBody>
      </p:sp>
      <p:sp>
        <p:nvSpPr>
          <p:cNvPr id="7" name="TextBox 7"/>
          <p:cNvSpPr txBox="1"/>
          <p:nvPr/>
        </p:nvSpPr>
        <p:spPr>
          <a:xfrm>
            <a:off x="1028700" y="1422075"/>
            <a:ext cx="7524336"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Word of God is</a:t>
            </a:r>
          </a:p>
        </p:txBody>
      </p:sp>
      <p:sp>
        <p:nvSpPr>
          <p:cNvPr id="8" name="TextBox 8"/>
          <p:cNvSpPr txBox="1"/>
          <p:nvPr/>
        </p:nvSpPr>
        <p:spPr>
          <a:xfrm>
            <a:off x="1692270" y="4694392"/>
            <a:ext cx="4255889"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for you and an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7540448" y="-1228483"/>
            <a:ext cx="26901365" cy="12332397"/>
          </a:xfrm>
          <a:custGeom>
            <a:avLst/>
            <a:gdLst/>
            <a:ahLst/>
            <a:cxnLst/>
            <a:rect l="l" t="t" r="r" b="b"/>
            <a:pathLst>
              <a:path w="26901365" h="12332397">
                <a:moveTo>
                  <a:pt x="0" y="0"/>
                </a:moveTo>
                <a:lnTo>
                  <a:pt x="26901365" y="0"/>
                </a:lnTo>
                <a:lnTo>
                  <a:pt x="26901365" y="12332396"/>
                </a:lnTo>
                <a:lnTo>
                  <a:pt x="0" y="12332396"/>
                </a:lnTo>
                <a:lnTo>
                  <a:pt x="0" y="0"/>
                </a:lnTo>
                <a:close/>
              </a:path>
            </a:pathLst>
          </a:custGeom>
          <a:blipFill>
            <a:blip r:embed="rId2">
              <a:alphaModFix amt="70000"/>
            </a:blip>
            <a:stretch>
              <a:fillRect t="-20589" b="-24743"/>
            </a:stretch>
          </a:blipFill>
        </p:spPr>
        <p:txBody>
          <a:bodyPr/>
          <a:lstStyle/>
          <a:p>
            <a:endParaRPr lang="en-AU"/>
          </a:p>
        </p:txBody>
      </p:sp>
      <p:sp>
        <p:nvSpPr>
          <p:cNvPr id="3" name="Freeform 3"/>
          <p:cNvSpPr/>
          <p:nvPr/>
        </p:nvSpPr>
        <p:spPr>
          <a:xfrm>
            <a:off x="-2841370" y="1730374"/>
            <a:ext cx="8846453" cy="9881784"/>
          </a:xfrm>
          <a:custGeom>
            <a:avLst/>
            <a:gdLst/>
            <a:ahLst/>
            <a:cxnLst/>
            <a:rect l="l" t="t" r="r" b="b"/>
            <a:pathLst>
              <a:path w="8846453" h="9881784">
                <a:moveTo>
                  <a:pt x="0" y="0"/>
                </a:moveTo>
                <a:lnTo>
                  <a:pt x="8846453" y="0"/>
                </a:lnTo>
                <a:lnTo>
                  <a:pt x="8846453" y="9881784"/>
                </a:lnTo>
                <a:lnTo>
                  <a:pt x="0" y="9881784"/>
                </a:lnTo>
                <a:lnTo>
                  <a:pt x="0" y="0"/>
                </a:lnTo>
                <a:close/>
              </a:path>
            </a:pathLst>
          </a:custGeom>
          <a:blipFill>
            <a:blip r:embed="rId3">
              <a:extLst>
                <a:ext uri="{96DAC541-7B7A-43D3-8B79-37D633B846F1}">
                  <asvg:svgBlip xmlns:asvg="http://schemas.microsoft.com/office/drawing/2016/SVG/main" r:embed="rId4"/>
                </a:ext>
              </a:extLst>
            </a:blip>
            <a:stretch>
              <a:fillRect b="-57308"/>
            </a:stretch>
          </a:blipFill>
        </p:spPr>
        <p:txBody>
          <a:bodyPr/>
          <a:lstStyle/>
          <a:p>
            <a:endParaRPr lang="en-AU"/>
          </a:p>
        </p:txBody>
      </p:sp>
      <p:sp>
        <p:nvSpPr>
          <p:cNvPr id="4" name="TextBox 4"/>
          <p:cNvSpPr txBox="1"/>
          <p:nvPr/>
        </p:nvSpPr>
        <p:spPr>
          <a:xfrm>
            <a:off x="3590087" y="904875"/>
            <a:ext cx="11107827" cy="2085975"/>
          </a:xfrm>
          <a:prstGeom prst="rect">
            <a:avLst/>
          </a:prstGeom>
        </p:spPr>
        <p:txBody>
          <a:bodyPr lIns="0" tIns="0" rIns="0" bIns="0" rtlCol="0" anchor="t">
            <a:spAutoFit/>
          </a:bodyPr>
          <a:lstStyle/>
          <a:p>
            <a:pPr algn="ctr">
              <a:lnSpc>
                <a:spcPts val="8399"/>
              </a:lnSpc>
            </a:pPr>
            <a:r>
              <a:rPr lang="en-US" sz="5999" i="1" spc="-119">
                <a:solidFill>
                  <a:srgbClr val="000000"/>
                </a:solidFill>
                <a:latin typeface="Crimson Pro Italics"/>
                <a:ea typeface="Crimson Pro Italics"/>
                <a:cs typeface="Crimson Pro Italics"/>
                <a:sym typeface="Crimson Pro Italics"/>
              </a:rPr>
              <a:t>How can we enjoy His Word?</a:t>
            </a:r>
          </a:p>
          <a:p>
            <a:pPr algn="ctr">
              <a:lnSpc>
                <a:spcPts val="8399"/>
              </a:lnSpc>
              <a:spcBef>
                <a:spcPct val="0"/>
              </a:spcBef>
            </a:pPr>
            <a:endParaRPr lang="en-US" sz="5999" i="1" spc="-119">
              <a:solidFill>
                <a:srgbClr val="000000"/>
              </a:solidFill>
              <a:latin typeface="Crimson Pro Italics"/>
              <a:ea typeface="Crimson Pro Italics"/>
              <a:cs typeface="Crimson Pro Italics"/>
              <a:sym typeface="Crimson Pro Italics"/>
            </a:endParaRPr>
          </a:p>
        </p:txBody>
      </p:sp>
      <p:sp>
        <p:nvSpPr>
          <p:cNvPr id="5" name="Freeform 5"/>
          <p:cNvSpPr/>
          <p:nvPr/>
        </p:nvSpPr>
        <p:spPr>
          <a:xfrm>
            <a:off x="14180602" y="744580"/>
            <a:ext cx="10772201" cy="11032980"/>
          </a:xfrm>
          <a:custGeom>
            <a:avLst/>
            <a:gdLst/>
            <a:ahLst/>
            <a:cxnLst/>
            <a:rect l="l" t="t" r="r" b="b"/>
            <a:pathLst>
              <a:path w="10772201" h="11032980">
                <a:moveTo>
                  <a:pt x="0" y="0"/>
                </a:moveTo>
                <a:lnTo>
                  <a:pt x="10772200" y="0"/>
                </a:lnTo>
                <a:lnTo>
                  <a:pt x="10772200" y="11032980"/>
                </a:lnTo>
                <a:lnTo>
                  <a:pt x="0" y="11032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TextBox 6"/>
          <p:cNvSpPr txBox="1"/>
          <p:nvPr/>
        </p:nvSpPr>
        <p:spPr>
          <a:xfrm>
            <a:off x="4290337" y="3740119"/>
            <a:ext cx="9707326" cy="4908551"/>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Gotham"/>
                <a:ea typeface="Gotham"/>
                <a:cs typeface="Gotham"/>
                <a:sym typeface="Gotham"/>
              </a:rPr>
              <a:t>TO ENJOY GOD’S PRESENCE, </a:t>
            </a:r>
            <a:r>
              <a:rPr lang="en-US" sz="6999" b="1">
                <a:solidFill>
                  <a:srgbClr val="000000"/>
                </a:solidFill>
                <a:latin typeface="Gotham Bold"/>
                <a:ea typeface="Gotham Bold"/>
                <a:cs typeface="Gotham Bold"/>
                <a:sym typeface="Gotham Bold"/>
              </a:rPr>
              <a:t>MEDITATE</a:t>
            </a:r>
            <a:r>
              <a:rPr lang="en-US" sz="6999">
                <a:solidFill>
                  <a:srgbClr val="000000"/>
                </a:solidFill>
                <a:latin typeface="Gotham"/>
                <a:ea typeface="Gotham"/>
                <a:cs typeface="Gotham"/>
                <a:sym typeface="Gotham"/>
              </a:rPr>
              <a:t> ON HIS WORD.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rot="5400000">
            <a:off x="3264426" y="-10304957"/>
            <a:ext cx="11229985" cy="30530775"/>
          </a:xfrm>
          <a:custGeom>
            <a:avLst/>
            <a:gdLst/>
            <a:ahLst/>
            <a:cxnLst/>
            <a:rect l="l" t="t" r="r" b="b"/>
            <a:pathLst>
              <a:path w="11229985" h="30530775">
                <a:moveTo>
                  <a:pt x="0" y="0"/>
                </a:moveTo>
                <a:lnTo>
                  <a:pt x="11229986" y="0"/>
                </a:lnTo>
                <a:lnTo>
                  <a:pt x="11229986" y="30530775"/>
                </a:lnTo>
                <a:lnTo>
                  <a:pt x="0" y="30530775"/>
                </a:lnTo>
                <a:lnTo>
                  <a:pt x="0" y="0"/>
                </a:lnTo>
                <a:close/>
              </a:path>
            </a:pathLst>
          </a:custGeom>
          <a:blipFill>
            <a:blip r:embed="rId2">
              <a:alphaModFix amt="43000"/>
            </a:blip>
            <a:stretch>
              <a:fillRect l="-12768" r="-16028"/>
            </a:stretch>
          </a:blipFill>
        </p:spPr>
        <p:txBody>
          <a:bodyPr/>
          <a:lstStyle/>
          <a:p>
            <a:endParaRPr lang="en-AU"/>
          </a:p>
        </p:txBody>
      </p:sp>
      <p:sp>
        <p:nvSpPr>
          <p:cNvPr id="3" name="TextBox 3"/>
          <p:cNvSpPr txBox="1"/>
          <p:nvPr/>
        </p:nvSpPr>
        <p:spPr>
          <a:xfrm>
            <a:off x="1293281" y="1214379"/>
            <a:ext cx="15701438" cy="1201549"/>
          </a:xfrm>
          <a:prstGeom prst="rect">
            <a:avLst/>
          </a:prstGeom>
        </p:spPr>
        <p:txBody>
          <a:bodyPr lIns="0" tIns="0" rIns="0" bIns="0" rtlCol="0" anchor="t">
            <a:spAutoFit/>
          </a:bodyPr>
          <a:lstStyle/>
          <a:p>
            <a:pPr algn="ctr">
              <a:lnSpc>
                <a:spcPts val="9897"/>
              </a:lnSpc>
              <a:spcBef>
                <a:spcPct val="0"/>
              </a:spcBef>
            </a:pPr>
            <a:r>
              <a:rPr lang="en-US" sz="7069">
                <a:solidFill>
                  <a:srgbClr val="000000"/>
                </a:solidFill>
                <a:latin typeface="Atteron"/>
                <a:ea typeface="Atteron"/>
                <a:cs typeface="Atteron"/>
                <a:sym typeface="Atteron"/>
              </a:rPr>
              <a:t>THERE ARE BLESSINGS IN MEDITATING</a:t>
            </a:r>
          </a:p>
        </p:txBody>
      </p:sp>
      <p:sp>
        <p:nvSpPr>
          <p:cNvPr id="4" name="TextBox 4"/>
          <p:cNvSpPr txBox="1"/>
          <p:nvPr/>
        </p:nvSpPr>
        <p:spPr>
          <a:xfrm>
            <a:off x="3387116" y="2746112"/>
            <a:ext cx="11513768" cy="6876289"/>
          </a:xfrm>
          <a:prstGeom prst="rect">
            <a:avLst/>
          </a:prstGeom>
        </p:spPr>
        <p:txBody>
          <a:bodyPr lIns="0" tIns="0" rIns="0" bIns="0" rtlCol="0" anchor="t">
            <a:spAutoFit/>
          </a:bodyPr>
          <a:lstStyle/>
          <a:p>
            <a:pPr algn="ctr">
              <a:lnSpc>
                <a:spcPts val="6845"/>
              </a:lnSpc>
            </a:pPr>
            <a:r>
              <a:rPr lang="en-US" sz="4199">
                <a:solidFill>
                  <a:srgbClr val="000000"/>
                </a:solidFill>
                <a:latin typeface="Gotham"/>
                <a:ea typeface="Gotham"/>
                <a:cs typeface="Gotham"/>
                <a:sym typeface="Gotham"/>
              </a:rPr>
              <a:t>Psalm 1:1-3 (NLT)</a:t>
            </a:r>
          </a:p>
          <a:p>
            <a:pPr algn="ctr">
              <a:lnSpc>
                <a:spcPts val="6845"/>
              </a:lnSpc>
            </a:pPr>
            <a:r>
              <a:rPr lang="en-US" sz="4199">
                <a:solidFill>
                  <a:srgbClr val="000000"/>
                </a:solidFill>
                <a:latin typeface="Gotham"/>
                <a:ea typeface="Gotham"/>
                <a:cs typeface="Gotham"/>
                <a:sym typeface="Gotham"/>
              </a:rPr>
              <a:t>"Blessed is the man who walks not in the counsel of the ungodly, nor stands in the path of sinners, nor sits in the seat of the scornful;</a:t>
            </a:r>
          </a:p>
          <a:p>
            <a:pPr algn="ctr">
              <a:lnSpc>
                <a:spcPts val="6845"/>
              </a:lnSpc>
            </a:pPr>
            <a:r>
              <a:rPr lang="en-US" sz="4199">
                <a:solidFill>
                  <a:srgbClr val="000000"/>
                </a:solidFill>
                <a:latin typeface="Gotham"/>
                <a:ea typeface="Gotham"/>
                <a:cs typeface="Gotham"/>
                <a:sym typeface="Gotham"/>
              </a:rPr>
              <a:t>But his delight is in the law of the Lord, and in His law he </a:t>
            </a:r>
            <a:r>
              <a:rPr lang="en-US" sz="4199" b="1">
                <a:solidFill>
                  <a:srgbClr val="000000"/>
                </a:solidFill>
                <a:latin typeface="Gotham Bold"/>
                <a:ea typeface="Gotham Bold"/>
                <a:cs typeface="Gotham Bold"/>
                <a:sym typeface="Gotham Bold"/>
              </a:rPr>
              <a:t>meditates</a:t>
            </a:r>
            <a:r>
              <a:rPr lang="en-US" sz="4199">
                <a:solidFill>
                  <a:srgbClr val="000000"/>
                </a:solidFill>
                <a:latin typeface="Gotham"/>
                <a:ea typeface="Gotham"/>
                <a:cs typeface="Gotham"/>
                <a:sym typeface="Gotham"/>
              </a:rPr>
              <a:t> day and night.</a:t>
            </a:r>
          </a:p>
          <a:p>
            <a:pPr algn="ctr">
              <a:lnSpc>
                <a:spcPts val="6845"/>
              </a:lnSpc>
            </a:pPr>
            <a:endParaRPr lang="en-US" sz="4199">
              <a:solidFill>
                <a:srgbClr val="000000"/>
              </a:solidFill>
              <a:latin typeface="Gotham"/>
              <a:ea typeface="Gotham"/>
              <a:cs typeface="Gotham"/>
              <a:sym typeface="Gotha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91550" y="-818156"/>
            <a:ext cx="14640501" cy="12206196"/>
          </a:xfrm>
          <a:custGeom>
            <a:avLst/>
            <a:gdLst/>
            <a:ahLst/>
            <a:cxnLst/>
            <a:rect l="l" t="t" r="r" b="b"/>
            <a:pathLst>
              <a:path w="14640501" h="12206196">
                <a:moveTo>
                  <a:pt x="0" y="0"/>
                </a:moveTo>
                <a:lnTo>
                  <a:pt x="14640500" y="0"/>
                </a:lnTo>
                <a:lnTo>
                  <a:pt x="14640500"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Freeform 5"/>
          <p:cNvSpPr/>
          <p:nvPr/>
        </p:nvSpPr>
        <p:spPr>
          <a:xfrm>
            <a:off x="1226088" y="3638443"/>
            <a:ext cx="1210272" cy="1233578"/>
          </a:xfrm>
          <a:custGeom>
            <a:avLst/>
            <a:gdLst/>
            <a:ahLst/>
            <a:cxnLst/>
            <a:rect l="l" t="t" r="r" b="b"/>
            <a:pathLst>
              <a:path w="1210272" h="1233578">
                <a:moveTo>
                  <a:pt x="0" y="0"/>
                </a:moveTo>
                <a:lnTo>
                  <a:pt x="1210272" y="0"/>
                </a:lnTo>
                <a:lnTo>
                  <a:pt x="1210272" y="1233578"/>
                </a:lnTo>
                <a:lnTo>
                  <a:pt x="0" y="1233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1226088" y="5899409"/>
            <a:ext cx="1210272" cy="1233578"/>
          </a:xfrm>
          <a:custGeom>
            <a:avLst/>
            <a:gdLst/>
            <a:ahLst/>
            <a:cxnLst/>
            <a:rect l="l" t="t" r="r" b="b"/>
            <a:pathLst>
              <a:path w="1210272" h="1233578">
                <a:moveTo>
                  <a:pt x="0" y="0"/>
                </a:moveTo>
                <a:lnTo>
                  <a:pt x="1210272" y="0"/>
                </a:lnTo>
                <a:lnTo>
                  <a:pt x="1210272" y="1233578"/>
                </a:lnTo>
                <a:lnTo>
                  <a:pt x="0" y="1233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TextBox 7"/>
          <p:cNvSpPr txBox="1"/>
          <p:nvPr/>
        </p:nvSpPr>
        <p:spPr>
          <a:xfrm>
            <a:off x="2635105" y="3402221"/>
            <a:ext cx="15350275" cy="1882721"/>
          </a:xfrm>
          <a:prstGeom prst="rect">
            <a:avLst/>
          </a:prstGeom>
        </p:spPr>
        <p:txBody>
          <a:bodyPr lIns="0" tIns="0" rIns="0" bIns="0" rtlCol="0" anchor="t">
            <a:spAutoFit/>
          </a:bodyPr>
          <a:lstStyle/>
          <a:p>
            <a:pPr algn="l">
              <a:lnSpc>
                <a:spcPts val="15402"/>
              </a:lnSpc>
              <a:spcBef>
                <a:spcPct val="0"/>
              </a:spcBef>
            </a:pPr>
            <a:r>
              <a:rPr lang="en-US" sz="11002">
                <a:solidFill>
                  <a:srgbClr val="000000"/>
                </a:solidFill>
                <a:latin typeface="Atteron"/>
                <a:ea typeface="Atteron"/>
                <a:cs typeface="Atteron"/>
                <a:sym typeface="Atteron"/>
              </a:rPr>
              <a:t>SITTING WITH THE LORD</a:t>
            </a:r>
          </a:p>
        </p:txBody>
      </p:sp>
      <p:sp>
        <p:nvSpPr>
          <p:cNvPr id="8" name="TextBox 8"/>
          <p:cNvSpPr txBox="1"/>
          <p:nvPr/>
        </p:nvSpPr>
        <p:spPr>
          <a:xfrm>
            <a:off x="3003200" y="5689859"/>
            <a:ext cx="14614086" cy="3835346"/>
          </a:xfrm>
          <a:prstGeom prst="rect">
            <a:avLst/>
          </a:prstGeom>
        </p:spPr>
        <p:txBody>
          <a:bodyPr lIns="0" tIns="0" rIns="0" bIns="0" rtlCol="0" anchor="t">
            <a:spAutoFit/>
          </a:bodyPr>
          <a:lstStyle/>
          <a:p>
            <a:pPr algn="l">
              <a:lnSpc>
                <a:spcPts val="15402"/>
              </a:lnSpc>
              <a:spcBef>
                <a:spcPct val="0"/>
              </a:spcBef>
            </a:pPr>
            <a:r>
              <a:rPr lang="en-US" sz="11002">
                <a:solidFill>
                  <a:srgbClr val="000000"/>
                </a:solidFill>
                <a:latin typeface="Atteron"/>
                <a:ea typeface="Atteron"/>
                <a:cs typeface="Atteron"/>
                <a:sym typeface="Atteron"/>
              </a:rPr>
              <a:t>HEARING THE VOICE OF THE LORD</a:t>
            </a:r>
          </a:p>
        </p:txBody>
      </p:sp>
      <p:sp>
        <p:nvSpPr>
          <p:cNvPr id="9" name="TextBox 9"/>
          <p:cNvSpPr txBox="1"/>
          <p:nvPr/>
        </p:nvSpPr>
        <p:spPr>
          <a:xfrm>
            <a:off x="551890" y="159482"/>
            <a:ext cx="14985940" cy="2114550"/>
          </a:xfrm>
          <a:prstGeom prst="rect">
            <a:avLst/>
          </a:prstGeom>
        </p:spPr>
        <p:txBody>
          <a:bodyPr lIns="0" tIns="0" rIns="0" bIns="0" rtlCol="0" anchor="t">
            <a:spAutoFit/>
          </a:bodyPr>
          <a:lstStyle/>
          <a:p>
            <a:pPr algn="l">
              <a:lnSpc>
                <a:spcPts val="8400"/>
              </a:lnSpc>
            </a:pPr>
            <a:r>
              <a:rPr lang="en-US" sz="6000" i="1" spc="-120">
                <a:solidFill>
                  <a:srgbClr val="000000"/>
                </a:solidFill>
                <a:latin typeface="Crimson Pro Italics"/>
                <a:ea typeface="Crimson Pro Italics"/>
                <a:cs typeface="Crimson Pro Italics"/>
                <a:sym typeface="Crimson Pro Italics"/>
              </a:rPr>
              <a:t>How do we meditate on the Word of God?</a:t>
            </a:r>
          </a:p>
          <a:p>
            <a:pPr algn="l">
              <a:lnSpc>
                <a:spcPts val="8400"/>
              </a:lnSpc>
              <a:spcBef>
                <a:spcPct val="0"/>
              </a:spcBef>
            </a:pPr>
            <a:endParaRPr lang="en-US" sz="6000" i="1" spc="-120">
              <a:solidFill>
                <a:srgbClr val="000000"/>
              </a:solidFill>
              <a:latin typeface="Crimson Pro Italics"/>
              <a:ea typeface="Crimson Pro Italics"/>
              <a:cs typeface="Crimson Pro Italics"/>
              <a:sym typeface="Crimson Pro Italics"/>
            </a:endParaRPr>
          </a:p>
        </p:txBody>
      </p:sp>
      <p:sp>
        <p:nvSpPr>
          <p:cNvPr id="10" name="TextBox 10"/>
          <p:cNvSpPr txBox="1"/>
          <p:nvPr/>
        </p:nvSpPr>
        <p:spPr>
          <a:xfrm>
            <a:off x="1028700" y="2140682"/>
            <a:ext cx="6333136" cy="2114550"/>
          </a:xfrm>
          <a:prstGeom prst="rect">
            <a:avLst/>
          </a:prstGeom>
        </p:spPr>
        <p:txBody>
          <a:bodyPr lIns="0" tIns="0" rIns="0" bIns="0" rtlCol="0" anchor="t">
            <a:spAutoFit/>
          </a:bodyPr>
          <a:lstStyle/>
          <a:p>
            <a:pPr algn="l">
              <a:lnSpc>
                <a:spcPts val="8400"/>
              </a:lnSpc>
            </a:pPr>
            <a:r>
              <a:rPr lang="en-US" sz="6000" i="1" spc="-120">
                <a:solidFill>
                  <a:srgbClr val="000000"/>
                </a:solidFill>
                <a:latin typeface="Crimson Pro Italics"/>
                <a:ea typeface="Crimson Pro Italics"/>
                <a:cs typeface="Crimson Pro Italics"/>
                <a:sym typeface="Crimson Pro Italics"/>
              </a:rPr>
              <a:t>Meditation in practice </a:t>
            </a:r>
          </a:p>
          <a:p>
            <a:pPr algn="l">
              <a:lnSpc>
                <a:spcPts val="8400"/>
              </a:lnSpc>
              <a:spcBef>
                <a:spcPct val="0"/>
              </a:spcBef>
            </a:pPr>
            <a:endParaRPr lang="en-US" sz="6000" i="1" spc="-120">
              <a:solidFill>
                <a:srgbClr val="000000"/>
              </a:solidFill>
              <a:latin typeface="Crimson Pro Italics"/>
              <a:ea typeface="Crimson Pro Italics"/>
              <a:cs typeface="Crimson Pro Italics"/>
              <a:sym typeface="Crimson Pro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2292654" y="-1228483"/>
            <a:ext cx="26901365" cy="12332397"/>
          </a:xfrm>
          <a:custGeom>
            <a:avLst/>
            <a:gdLst/>
            <a:ahLst/>
            <a:cxnLst/>
            <a:rect l="l" t="t" r="r" b="b"/>
            <a:pathLst>
              <a:path w="26901365" h="12332397">
                <a:moveTo>
                  <a:pt x="0" y="0"/>
                </a:moveTo>
                <a:lnTo>
                  <a:pt x="26901365" y="0"/>
                </a:lnTo>
                <a:lnTo>
                  <a:pt x="26901365" y="12332396"/>
                </a:lnTo>
                <a:lnTo>
                  <a:pt x="0" y="12332396"/>
                </a:lnTo>
                <a:lnTo>
                  <a:pt x="0" y="0"/>
                </a:lnTo>
                <a:close/>
              </a:path>
            </a:pathLst>
          </a:custGeom>
          <a:blipFill>
            <a:blip r:embed="rId2">
              <a:alphaModFix amt="35000"/>
            </a:blip>
            <a:stretch>
              <a:fillRect t="-20589" b="-24743"/>
            </a:stretch>
          </a:blipFill>
        </p:spPr>
        <p:txBody>
          <a:bodyPr/>
          <a:lstStyle/>
          <a:p>
            <a:endParaRPr lang="en-AU"/>
          </a:p>
        </p:txBody>
      </p:sp>
      <p:sp>
        <p:nvSpPr>
          <p:cNvPr id="3" name="Freeform 3"/>
          <p:cNvSpPr/>
          <p:nvPr/>
        </p:nvSpPr>
        <p:spPr>
          <a:xfrm>
            <a:off x="2042637" y="-912026"/>
            <a:ext cx="14202725" cy="12111051"/>
          </a:xfrm>
          <a:custGeom>
            <a:avLst/>
            <a:gdLst/>
            <a:ahLst/>
            <a:cxnLst/>
            <a:rect l="l" t="t" r="r" b="b"/>
            <a:pathLst>
              <a:path w="14202725" h="12111051">
                <a:moveTo>
                  <a:pt x="0" y="0"/>
                </a:moveTo>
                <a:lnTo>
                  <a:pt x="14202726" y="0"/>
                </a:lnTo>
                <a:lnTo>
                  <a:pt x="14202726" y="12111052"/>
                </a:lnTo>
                <a:lnTo>
                  <a:pt x="0" y="12111052"/>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573570" y="511765"/>
            <a:ext cx="17140860" cy="8728075"/>
          </a:xfrm>
          <a:prstGeom prst="rect">
            <a:avLst/>
          </a:prstGeom>
        </p:spPr>
        <p:txBody>
          <a:bodyPr lIns="0" tIns="0" rIns="0" bIns="0" rtlCol="0" anchor="t">
            <a:spAutoFit/>
          </a:bodyPr>
          <a:lstStyle/>
          <a:p>
            <a:pPr algn="ctr">
              <a:lnSpc>
                <a:spcPts val="7700"/>
              </a:lnSpc>
            </a:pPr>
            <a:r>
              <a:rPr lang="en-US" sz="5500" b="1" i="1" spc="-110">
                <a:solidFill>
                  <a:srgbClr val="000000"/>
                </a:solidFill>
                <a:latin typeface="Crimson Pro Bold Italics"/>
                <a:ea typeface="Crimson Pro Bold Italics"/>
                <a:cs typeface="Crimson Pro Bold Italics"/>
                <a:sym typeface="Crimson Pro Bold Italics"/>
              </a:rPr>
              <a:t>Gen Z Translation : Genesis 1:1-4</a:t>
            </a:r>
          </a:p>
          <a:p>
            <a:pPr algn="l">
              <a:lnSpc>
                <a:spcPts val="7700"/>
              </a:lnSpc>
            </a:pPr>
            <a:r>
              <a:rPr lang="en-US" sz="5500" i="1" spc="-110">
                <a:solidFill>
                  <a:srgbClr val="000000"/>
                </a:solidFill>
                <a:latin typeface="Crimson Pro Italics"/>
                <a:ea typeface="Crimson Pro Italics"/>
                <a:cs typeface="Crimson Pro Italics"/>
                <a:sym typeface="Crimson Pro Italics"/>
              </a:rPr>
              <a:t>1. In the very start, God made the sky and the earth.</a:t>
            </a:r>
          </a:p>
          <a:p>
            <a:pPr algn="l">
              <a:lnSpc>
                <a:spcPts val="7700"/>
              </a:lnSpc>
            </a:pPr>
            <a:r>
              <a:rPr lang="en-US" sz="5500" i="1" spc="-110">
                <a:solidFill>
                  <a:srgbClr val="000000"/>
                </a:solidFill>
                <a:latin typeface="Crimson Pro Italics"/>
                <a:ea typeface="Crimson Pro Italics"/>
                <a:cs typeface="Crimson Pro Italics"/>
                <a:sym typeface="Crimson Pro Italics"/>
              </a:rPr>
              <a:t>2. So basically, at first, the earth was a hot mess. It didn't have any structure or anything, just emptiness and darkness all around. But then, the Spirit of God started doing its thing, cruising over the oceans.</a:t>
            </a:r>
          </a:p>
          <a:p>
            <a:pPr algn="l">
              <a:lnSpc>
                <a:spcPts val="7700"/>
              </a:lnSpc>
            </a:pPr>
            <a:r>
              <a:rPr lang="en-US" sz="5500" i="1" spc="-110">
                <a:solidFill>
                  <a:srgbClr val="000000"/>
                </a:solidFill>
                <a:latin typeface="Crimson Pro Italics"/>
                <a:ea typeface="Crimson Pro Italics"/>
                <a:cs typeface="Crimson Pro Italics"/>
                <a:sym typeface="Crimson Pro Italics"/>
              </a:rPr>
              <a:t>3. Then God was like, 'Yo, let there be light,' and boom, there was light.</a:t>
            </a:r>
          </a:p>
          <a:p>
            <a:pPr algn="l">
              <a:lnSpc>
                <a:spcPts val="7700"/>
              </a:lnSpc>
            </a:pPr>
            <a:r>
              <a:rPr lang="en-US" sz="5500" i="1" spc="-110">
                <a:solidFill>
                  <a:srgbClr val="000000"/>
                </a:solidFill>
                <a:latin typeface="Crimson Pro Italics"/>
                <a:ea typeface="Crimson Pro Italics"/>
                <a:cs typeface="Crimson Pro Italics"/>
                <a:sym typeface="Crimson Pro Italics"/>
              </a:rPr>
              <a:t>4. And God was like, 'Yo, this light is lit!' So, God separated the light from the darkness. Like, He made sure they don't mix, you know?</a:t>
            </a:r>
          </a:p>
          <a:p>
            <a:pPr algn="l">
              <a:lnSpc>
                <a:spcPts val="7700"/>
              </a:lnSpc>
              <a:spcBef>
                <a:spcPct val="0"/>
              </a:spcBef>
            </a:pPr>
            <a:endParaRPr lang="en-US" sz="5500" i="1" spc="-110">
              <a:solidFill>
                <a:srgbClr val="000000"/>
              </a:solidFill>
              <a:latin typeface="Crimson Pro Italics"/>
              <a:ea typeface="Crimson Pro Italics"/>
              <a:cs typeface="Crimson Pro Italics"/>
              <a:sym typeface="Crimson Pro Itali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91550" y="-818156"/>
            <a:ext cx="14640501" cy="12206196"/>
          </a:xfrm>
          <a:custGeom>
            <a:avLst/>
            <a:gdLst/>
            <a:ahLst/>
            <a:cxnLst/>
            <a:rect l="l" t="t" r="r" b="b"/>
            <a:pathLst>
              <a:path w="14640501" h="12206196">
                <a:moveTo>
                  <a:pt x="0" y="0"/>
                </a:moveTo>
                <a:lnTo>
                  <a:pt x="14640500" y="0"/>
                </a:lnTo>
                <a:lnTo>
                  <a:pt x="14640500"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Freeform 5"/>
          <p:cNvSpPr/>
          <p:nvPr/>
        </p:nvSpPr>
        <p:spPr>
          <a:xfrm>
            <a:off x="1396253" y="4684869"/>
            <a:ext cx="3326130" cy="4572000"/>
          </a:xfrm>
          <a:custGeom>
            <a:avLst/>
            <a:gdLst/>
            <a:ahLst/>
            <a:cxnLst/>
            <a:rect l="l" t="t" r="r" b="b"/>
            <a:pathLst>
              <a:path w="3326130" h="4572000">
                <a:moveTo>
                  <a:pt x="0" y="0"/>
                </a:moveTo>
                <a:lnTo>
                  <a:pt x="3326130" y="0"/>
                </a:lnTo>
                <a:lnTo>
                  <a:pt x="3326130" y="4572000"/>
                </a:lnTo>
                <a:lnTo>
                  <a:pt x="0" y="4572000"/>
                </a:lnTo>
                <a:lnTo>
                  <a:pt x="0" y="0"/>
                </a:lnTo>
                <a:close/>
              </a:path>
            </a:pathLst>
          </a:custGeom>
          <a:blipFill>
            <a:blip r:embed="rId5"/>
            <a:stretch>
              <a:fillRect/>
            </a:stretch>
          </a:blipFill>
        </p:spPr>
        <p:txBody>
          <a:bodyPr/>
          <a:lstStyle/>
          <a:p>
            <a:endParaRPr lang="en-AU"/>
          </a:p>
        </p:txBody>
      </p:sp>
      <p:sp>
        <p:nvSpPr>
          <p:cNvPr id="6" name="Freeform 6"/>
          <p:cNvSpPr/>
          <p:nvPr/>
        </p:nvSpPr>
        <p:spPr>
          <a:xfrm>
            <a:off x="14767548" y="583147"/>
            <a:ext cx="1846601" cy="2591866"/>
          </a:xfrm>
          <a:custGeom>
            <a:avLst/>
            <a:gdLst/>
            <a:ahLst/>
            <a:cxnLst/>
            <a:rect l="l" t="t" r="r" b="b"/>
            <a:pathLst>
              <a:path w="1846601" h="2591866">
                <a:moveTo>
                  <a:pt x="0" y="0"/>
                </a:moveTo>
                <a:lnTo>
                  <a:pt x="1846601" y="0"/>
                </a:lnTo>
                <a:lnTo>
                  <a:pt x="1846601" y="2591866"/>
                </a:lnTo>
                <a:lnTo>
                  <a:pt x="0" y="2591866"/>
                </a:lnTo>
                <a:lnTo>
                  <a:pt x="0" y="0"/>
                </a:lnTo>
                <a:close/>
              </a:path>
            </a:pathLst>
          </a:custGeom>
          <a:blipFill>
            <a:blip r:embed="rId6"/>
            <a:stretch>
              <a:fillRect/>
            </a:stretch>
          </a:blipFill>
        </p:spPr>
        <p:txBody>
          <a:bodyPr/>
          <a:lstStyle/>
          <a:p>
            <a:endParaRPr lang="en-AU"/>
          </a:p>
        </p:txBody>
      </p:sp>
      <p:sp>
        <p:nvSpPr>
          <p:cNvPr id="7" name="TextBox 7"/>
          <p:cNvSpPr txBox="1"/>
          <p:nvPr/>
        </p:nvSpPr>
        <p:spPr>
          <a:xfrm>
            <a:off x="2047508" y="1836608"/>
            <a:ext cx="10826425" cy="2410111"/>
          </a:xfrm>
          <a:prstGeom prst="rect">
            <a:avLst/>
          </a:prstGeom>
        </p:spPr>
        <p:txBody>
          <a:bodyPr lIns="0" tIns="0" rIns="0" bIns="0" rtlCol="0" anchor="t">
            <a:spAutoFit/>
          </a:bodyPr>
          <a:lstStyle/>
          <a:p>
            <a:pPr algn="l">
              <a:lnSpc>
                <a:spcPts val="19741"/>
              </a:lnSpc>
              <a:spcBef>
                <a:spcPct val="0"/>
              </a:spcBef>
            </a:pPr>
            <a:r>
              <a:rPr lang="en-US" sz="14101">
                <a:solidFill>
                  <a:srgbClr val="000000"/>
                </a:solidFill>
                <a:latin typeface="Atteron"/>
                <a:ea typeface="Atteron"/>
                <a:cs typeface="Atteron"/>
                <a:sym typeface="Atteron"/>
              </a:rPr>
              <a:t>SCRIPTURE </a:t>
            </a:r>
          </a:p>
        </p:txBody>
      </p:sp>
      <p:sp>
        <p:nvSpPr>
          <p:cNvPr id="8" name="TextBox 8"/>
          <p:cNvSpPr txBox="1"/>
          <p:nvPr/>
        </p:nvSpPr>
        <p:spPr>
          <a:xfrm>
            <a:off x="6628475" y="6385821"/>
            <a:ext cx="11124310" cy="2410111"/>
          </a:xfrm>
          <a:prstGeom prst="rect">
            <a:avLst/>
          </a:prstGeom>
        </p:spPr>
        <p:txBody>
          <a:bodyPr lIns="0" tIns="0" rIns="0" bIns="0" rtlCol="0" anchor="t">
            <a:spAutoFit/>
          </a:bodyPr>
          <a:lstStyle/>
          <a:p>
            <a:pPr algn="l">
              <a:lnSpc>
                <a:spcPts val="19741"/>
              </a:lnSpc>
              <a:spcBef>
                <a:spcPct val="0"/>
              </a:spcBef>
            </a:pPr>
            <a:r>
              <a:rPr lang="en-US" sz="14101">
                <a:solidFill>
                  <a:srgbClr val="000000"/>
                </a:solidFill>
                <a:latin typeface="Atteron"/>
                <a:ea typeface="Atteron"/>
                <a:cs typeface="Atteron"/>
                <a:sym typeface="Atteron"/>
              </a:rPr>
              <a:t>JESUS’ LOVE</a:t>
            </a:r>
          </a:p>
        </p:txBody>
      </p:sp>
      <p:sp>
        <p:nvSpPr>
          <p:cNvPr id="9" name="TextBox 9"/>
          <p:cNvSpPr txBox="1"/>
          <p:nvPr/>
        </p:nvSpPr>
        <p:spPr>
          <a:xfrm>
            <a:off x="6105523" y="4552950"/>
            <a:ext cx="7524336"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Through the Lens of </a:t>
            </a:r>
          </a:p>
        </p:txBody>
      </p:sp>
      <p:sp>
        <p:nvSpPr>
          <p:cNvPr id="10" name="TextBox 10"/>
          <p:cNvSpPr txBox="1"/>
          <p:nvPr/>
        </p:nvSpPr>
        <p:spPr>
          <a:xfrm>
            <a:off x="1396253" y="615977"/>
            <a:ext cx="2954147"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Seeing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2913936" y="-837362"/>
            <a:ext cx="12460129" cy="11961724"/>
          </a:xfrm>
          <a:custGeom>
            <a:avLst/>
            <a:gdLst/>
            <a:ahLst/>
            <a:cxnLst/>
            <a:rect l="l" t="t" r="r" b="b"/>
            <a:pathLst>
              <a:path w="12460129" h="11961724">
                <a:moveTo>
                  <a:pt x="0" y="0"/>
                </a:moveTo>
                <a:lnTo>
                  <a:pt x="12460128" y="0"/>
                </a:lnTo>
                <a:lnTo>
                  <a:pt x="12460128" y="11961724"/>
                </a:lnTo>
                <a:lnTo>
                  <a:pt x="0" y="11961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rot="5400000">
            <a:off x="3264426" y="-10304957"/>
            <a:ext cx="11229985" cy="30530775"/>
          </a:xfrm>
          <a:custGeom>
            <a:avLst/>
            <a:gdLst/>
            <a:ahLst/>
            <a:cxnLst/>
            <a:rect l="l" t="t" r="r" b="b"/>
            <a:pathLst>
              <a:path w="11229985" h="30530775">
                <a:moveTo>
                  <a:pt x="0" y="0"/>
                </a:moveTo>
                <a:lnTo>
                  <a:pt x="11229986" y="0"/>
                </a:lnTo>
                <a:lnTo>
                  <a:pt x="11229986" y="30530775"/>
                </a:lnTo>
                <a:lnTo>
                  <a:pt x="0" y="30530775"/>
                </a:lnTo>
                <a:lnTo>
                  <a:pt x="0" y="0"/>
                </a:lnTo>
                <a:close/>
              </a:path>
            </a:pathLst>
          </a:custGeom>
          <a:blipFill>
            <a:blip r:embed="rId4">
              <a:alphaModFix amt="43000"/>
            </a:blip>
            <a:stretch>
              <a:fillRect l="-12768" r="-16028"/>
            </a:stretch>
          </a:blipFill>
        </p:spPr>
        <p:txBody>
          <a:bodyPr/>
          <a:lstStyle/>
          <a:p>
            <a:endParaRPr lang="en-AU"/>
          </a:p>
        </p:txBody>
      </p:sp>
      <p:sp>
        <p:nvSpPr>
          <p:cNvPr id="4" name="TextBox 4"/>
          <p:cNvSpPr txBox="1"/>
          <p:nvPr/>
        </p:nvSpPr>
        <p:spPr>
          <a:xfrm>
            <a:off x="351997" y="636081"/>
            <a:ext cx="17584006" cy="8515350"/>
          </a:xfrm>
          <a:prstGeom prst="rect">
            <a:avLst/>
          </a:prstGeom>
        </p:spPr>
        <p:txBody>
          <a:bodyPr lIns="0" tIns="0" rIns="0" bIns="0" rtlCol="0" anchor="t">
            <a:spAutoFit/>
          </a:bodyPr>
          <a:lstStyle/>
          <a:p>
            <a:pPr algn="ctr">
              <a:lnSpc>
                <a:spcPts val="8400"/>
              </a:lnSpc>
            </a:pPr>
            <a:r>
              <a:rPr lang="en-US" sz="6000" i="1" spc="-120">
                <a:solidFill>
                  <a:srgbClr val="000000"/>
                </a:solidFill>
                <a:latin typeface="Crimson Pro Italics"/>
                <a:ea typeface="Crimson Pro Italics"/>
                <a:cs typeface="Crimson Pro Italics"/>
                <a:sym typeface="Crimson Pro Italics"/>
              </a:rPr>
              <a:t>Mark 12:29-31 (NLT) </a:t>
            </a:r>
          </a:p>
          <a:p>
            <a:pPr algn="ctr">
              <a:lnSpc>
                <a:spcPts val="8400"/>
              </a:lnSpc>
            </a:pPr>
            <a:r>
              <a:rPr lang="en-US" sz="6000" i="1" spc="-120">
                <a:solidFill>
                  <a:srgbClr val="000000"/>
                </a:solidFill>
                <a:latin typeface="Crimson Pro Italics"/>
                <a:ea typeface="Crimson Pro Italics"/>
                <a:cs typeface="Crimson Pro Italics"/>
                <a:sym typeface="Crimson Pro Italics"/>
              </a:rPr>
              <a:t>"Jesus replied, “The most important commandment is this: ‘Listen, O Israel! The Lord our God is the one and only Lord.30 And you must love the Lord your God with all your heart, all your soul, all your mind, and all your strength.’[</a:t>
            </a:r>
            <a:r>
              <a:rPr lang="en-US" sz="6000" i="1" u="sng" spc="-120">
                <a:solidFill>
                  <a:srgbClr val="000000"/>
                </a:solidFill>
                <a:latin typeface="Crimson Pro Italics"/>
                <a:ea typeface="Crimson Pro Italics"/>
                <a:cs typeface="Crimson Pro Italics"/>
                <a:sym typeface="Crimson Pro Italics"/>
                <a:hlinkClick r:id="rId5" tooltip="https://www.biblegateway.com/passage/?search=mark%2012&amp;version=NLT#fen-NLT-24673g"/>
              </a:rPr>
              <a:t>g</a:t>
            </a:r>
            <a:r>
              <a:rPr lang="en-US" sz="6000" i="1" spc="-120">
                <a:solidFill>
                  <a:srgbClr val="000000"/>
                </a:solidFill>
                <a:latin typeface="Crimson Pro Italics"/>
                <a:ea typeface="Crimson Pro Italics"/>
                <a:cs typeface="Crimson Pro Italics"/>
                <a:sym typeface="Crimson Pro Italics"/>
              </a:rPr>
              <a:t>] 31 The second is equally important: ‘Love your neighbour as yourself.’[</a:t>
            </a:r>
            <a:r>
              <a:rPr lang="en-US" sz="6000" i="1" u="sng" spc="-120">
                <a:solidFill>
                  <a:srgbClr val="000000"/>
                </a:solidFill>
                <a:latin typeface="Crimson Pro Italics"/>
                <a:ea typeface="Crimson Pro Italics"/>
                <a:cs typeface="Crimson Pro Italics"/>
                <a:sym typeface="Crimson Pro Italics"/>
                <a:hlinkClick r:id="rId6" tooltip="https://www.biblegateway.com/passage/?search=mark%2012&amp;version=NLT#fen-NLT-24674h"/>
              </a:rPr>
              <a:t>h</a:t>
            </a:r>
            <a:r>
              <a:rPr lang="en-US" sz="6000" i="1" spc="-120">
                <a:solidFill>
                  <a:srgbClr val="000000"/>
                </a:solidFill>
                <a:latin typeface="Crimson Pro Italics"/>
                <a:ea typeface="Crimson Pro Italics"/>
                <a:cs typeface="Crimson Pro Italics"/>
                <a:sym typeface="Crimson Pro Italics"/>
              </a:rPr>
              <a:t>] No other commandment is greater than these. ” </a:t>
            </a:r>
          </a:p>
          <a:p>
            <a:pPr algn="ctr">
              <a:lnSpc>
                <a:spcPts val="8400"/>
              </a:lnSpc>
              <a:spcBef>
                <a:spcPct val="0"/>
              </a:spcBef>
            </a:pPr>
            <a:endParaRPr lang="en-US" sz="6000" i="1" spc="-120">
              <a:solidFill>
                <a:srgbClr val="000000"/>
              </a:solidFill>
              <a:latin typeface="Crimson Pro Italics"/>
              <a:ea typeface="Crimson Pro Italics"/>
              <a:cs typeface="Crimson Pro Italics"/>
              <a:sym typeface="Crimson Pro Itali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64426" y="-10304957"/>
            <a:ext cx="11229985" cy="30530775"/>
          </a:xfrm>
          <a:custGeom>
            <a:avLst/>
            <a:gdLst/>
            <a:ahLst/>
            <a:cxnLst/>
            <a:rect l="l" t="t" r="r" b="b"/>
            <a:pathLst>
              <a:path w="11229985" h="30530775">
                <a:moveTo>
                  <a:pt x="0" y="0"/>
                </a:moveTo>
                <a:lnTo>
                  <a:pt x="11229986" y="0"/>
                </a:lnTo>
                <a:lnTo>
                  <a:pt x="11229986" y="30530775"/>
                </a:lnTo>
                <a:lnTo>
                  <a:pt x="0" y="30530775"/>
                </a:lnTo>
                <a:lnTo>
                  <a:pt x="0" y="0"/>
                </a:lnTo>
                <a:close/>
              </a:path>
            </a:pathLst>
          </a:custGeom>
          <a:blipFill>
            <a:blip r:embed="rId2">
              <a:alphaModFix amt="43000"/>
            </a:blip>
            <a:stretch>
              <a:fillRect l="-12768" r="-16028"/>
            </a:stretch>
          </a:blipFill>
        </p:spPr>
        <p:txBody>
          <a:bodyPr/>
          <a:lstStyle/>
          <a:p>
            <a:endParaRPr lang="en-AU"/>
          </a:p>
        </p:txBody>
      </p:sp>
      <p:sp>
        <p:nvSpPr>
          <p:cNvPr id="3" name="Freeform 3"/>
          <p:cNvSpPr/>
          <p:nvPr/>
        </p:nvSpPr>
        <p:spPr>
          <a:xfrm>
            <a:off x="336284" y="759418"/>
            <a:ext cx="12201829" cy="6863529"/>
          </a:xfrm>
          <a:custGeom>
            <a:avLst/>
            <a:gdLst/>
            <a:ahLst/>
            <a:cxnLst/>
            <a:rect l="l" t="t" r="r" b="b"/>
            <a:pathLst>
              <a:path w="12201829" h="6863529">
                <a:moveTo>
                  <a:pt x="0" y="0"/>
                </a:moveTo>
                <a:lnTo>
                  <a:pt x="12201830" y="0"/>
                </a:lnTo>
                <a:lnTo>
                  <a:pt x="12201830" y="6863529"/>
                </a:lnTo>
                <a:lnTo>
                  <a:pt x="0" y="6863529"/>
                </a:lnTo>
                <a:lnTo>
                  <a:pt x="0" y="0"/>
                </a:lnTo>
                <a:close/>
              </a:path>
            </a:pathLst>
          </a:custGeom>
          <a:blipFill>
            <a:blip r:embed="rId3"/>
            <a:stretch>
              <a:fillRect/>
            </a:stretch>
          </a:blipFill>
        </p:spPr>
        <p:txBody>
          <a:bodyPr/>
          <a:lstStyle/>
          <a:p>
            <a:endParaRPr lang="en-AU"/>
          </a:p>
        </p:txBody>
      </p:sp>
      <p:sp>
        <p:nvSpPr>
          <p:cNvPr id="4" name="TextBox 4"/>
          <p:cNvSpPr txBox="1"/>
          <p:nvPr/>
        </p:nvSpPr>
        <p:spPr>
          <a:xfrm>
            <a:off x="12704293" y="673693"/>
            <a:ext cx="4946684" cy="7008107"/>
          </a:xfrm>
          <a:prstGeom prst="rect">
            <a:avLst/>
          </a:prstGeom>
        </p:spPr>
        <p:txBody>
          <a:bodyPr lIns="0" tIns="0" rIns="0" bIns="0" rtlCol="0" anchor="t">
            <a:spAutoFit/>
          </a:bodyPr>
          <a:lstStyle/>
          <a:p>
            <a:pPr algn="ctr">
              <a:lnSpc>
                <a:spcPts val="6205"/>
              </a:lnSpc>
              <a:spcBef>
                <a:spcPct val="0"/>
              </a:spcBef>
            </a:pPr>
            <a:r>
              <a:rPr lang="en-US" sz="4432">
                <a:solidFill>
                  <a:srgbClr val="000000"/>
                </a:solidFill>
                <a:latin typeface="Atteron"/>
                <a:ea typeface="Atteron"/>
                <a:cs typeface="Atteron"/>
                <a:sym typeface="Atteron"/>
              </a:rPr>
              <a:t>IN 2018, A ROMAN-ERA CEMETERY WAS UNCOVERED NEAR FRANKFURT, GERMANY, IN WHAT WAS ONCE THE ANCIENT ROMAN CITY OF NIDA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rot="5400000">
            <a:off x="3264426" y="-10304957"/>
            <a:ext cx="11229985" cy="30530775"/>
          </a:xfrm>
          <a:custGeom>
            <a:avLst/>
            <a:gdLst/>
            <a:ahLst/>
            <a:cxnLst/>
            <a:rect l="l" t="t" r="r" b="b"/>
            <a:pathLst>
              <a:path w="11229985" h="30530775">
                <a:moveTo>
                  <a:pt x="0" y="0"/>
                </a:moveTo>
                <a:lnTo>
                  <a:pt x="11229986" y="0"/>
                </a:lnTo>
                <a:lnTo>
                  <a:pt x="11229986" y="30530775"/>
                </a:lnTo>
                <a:lnTo>
                  <a:pt x="0" y="30530775"/>
                </a:lnTo>
                <a:lnTo>
                  <a:pt x="0" y="0"/>
                </a:lnTo>
                <a:close/>
              </a:path>
            </a:pathLst>
          </a:custGeom>
          <a:blipFill>
            <a:blip r:embed="rId2">
              <a:alphaModFix amt="43000"/>
            </a:blip>
            <a:stretch>
              <a:fillRect l="-12768" r="-16028"/>
            </a:stretch>
          </a:blipFill>
        </p:spPr>
        <p:txBody>
          <a:bodyPr/>
          <a:lstStyle/>
          <a:p>
            <a:endParaRPr lang="en-AU"/>
          </a:p>
        </p:txBody>
      </p:sp>
      <p:sp>
        <p:nvSpPr>
          <p:cNvPr id="3" name="Freeform 3"/>
          <p:cNvSpPr/>
          <p:nvPr/>
        </p:nvSpPr>
        <p:spPr>
          <a:xfrm>
            <a:off x="0" y="-8611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rot="5400000">
            <a:off x="3264426" y="-10304957"/>
            <a:ext cx="11229985" cy="30530775"/>
          </a:xfrm>
          <a:custGeom>
            <a:avLst/>
            <a:gdLst/>
            <a:ahLst/>
            <a:cxnLst/>
            <a:rect l="l" t="t" r="r" b="b"/>
            <a:pathLst>
              <a:path w="11229985" h="30530775">
                <a:moveTo>
                  <a:pt x="0" y="0"/>
                </a:moveTo>
                <a:lnTo>
                  <a:pt x="11229986" y="0"/>
                </a:lnTo>
                <a:lnTo>
                  <a:pt x="11229986" y="30530775"/>
                </a:lnTo>
                <a:lnTo>
                  <a:pt x="0" y="30530775"/>
                </a:lnTo>
                <a:lnTo>
                  <a:pt x="0" y="0"/>
                </a:lnTo>
                <a:close/>
              </a:path>
            </a:pathLst>
          </a:custGeom>
          <a:blipFill>
            <a:blip r:embed="rId2">
              <a:alphaModFix amt="43000"/>
            </a:blip>
            <a:stretch>
              <a:fillRect l="-12768" r="-16028"/>
            </a:stretch>
          </a:blipFill>
        </p:spPr>
        <p:txBody>
          <a:bodyPr/>
          <a:lstStyle/>
          <a:p>
            <a:endParaRPr lang="en-AU"/>
          </a:p>
        </p:txBody>
      </p:sp>
      <p:sp>
        <p:nvSpPr>
          <p:cNvPr id="3" name="Freeform 3"/>
          <p:cNvSpPr/>
          <p:nvPr/>
        </p:nvSpPr>
        <p:spPr>
          <a:xfrm>
            <a:off x="13093357" y="0"/>
            <a:ext cx="5194643" cy="10287000"/>
          </a:xfrm>
          <a:custGeom>
            <a:avLst/>
            <a:gdLst/>
            <a:ahLst/>
            <a:cxnLst/>
            <a:rect l="l" t="t" r="r" b="b"/>
            <a:pathLst>
              <a:path w="5194643" h="10287000">
                <a:moveTo>
                  <a:pt x="0" y="0"/>
                </a:moveTo>
                <a:lnTo>
                  <a:pt x="5194643" y="0"/>
                </a:lnTo>
                <a:lnTo>
                  <a:pt x="5194643" y="10287000"/>
                </a:lnTo>
                <a:lnTo>
                  <a:pt x="0" y="10287000"/>
                </a:lnTo>
                <a:lnTo>
                  <a:pt x="0" y="0"/>
                </a:lnTo>
                <a:close/>
              </a:path>
            </a:pathLst>
          </a:custGeom>
          <a:blipFill>
            <a:blip r:embed="rId3"/>
            <a:stretch>
              <a:fillRect t="-812" b="-812"/>
            </a:stretch>
          </a:blipFill>
        </p:spPr>
        <p:txBody>
          <a:bodyPr/>
          <a:lstStyle/>
          <a:p>
            <a:endParaRPr lang="en-AU"/>
          </a:p>
        </p:txBody>
      </p:sp>
      <p:sp>
        <p:nvSpPr>
          <p:cNvPr id="4" name="TextBox 4"/>
          <p:cNvSpPr txBox="1"/>
          <p:nvPr/>
        </p:nvSpPr>
        <p:spPr>
          <a:xfrm>
            <a:off x="193876" y="72525"/>
            <a:ext cx="12899481" cy="10502899"/>
          </a:xfrm>
          <a:prstGeom prst="rect">
            <a:avLst/>
          </a:prstGeom>
        </p:spPr>
        <p:txBody>
          <a:bodyPr lIns="0" tIns="0" rIns="0" bIns="0" rtlCol="0" anchor="t">
            <a:spAutoFit/>
          </a:bodyPr>
          <a:lstStyle/>
          <a:p>
            <a:pPr algn="l">
              <a:lnSpc>
                <a:spcPts val="4900"/>
              </a:lnSpc>
            </a:pPr>
            <a:r>
              <a:rPr lang="en-US" sz="3500" b="1">
                <a:solidFill>
                  <a:srgbClr val="E21C48"/>
                </a:solidFill>
                <a:latin typeface="Canva Sans Bold"/>
                <a:ea typeface="Canva Sans Bold"/>
                <a:cs typeface="Canva Sans Bold"/>
                <a:sym typeface="Canva Sans Bold"/>
              </a:rPr>
              <a:t>When translated into English, the text reads:</a:t>
            </a:r>
          </a:p>
          <a:p>
            <a:pPr algn="l">
              <a:lnSpc>
                <a:spcPts val="4900"/>
              </a:lnSpc>
            </a:pPr>
            <a:r>
              <a:rPr lang="en-US" sz="3500" b="1">
                <a:solidFill>
                  <a:srgbClr val="000000"/>
                </a:solidFill>
                <a:latin typeface="Canva Sans Bold"/>
                <a:ea typeface="Canva Sans Bold"/>
                <a:cs typeface="Canva Sans Bold"/>
                <a:sym typeface="Canva Sans Bold"/>
              </a:rPr>
              <a:t>"(In the name?) of St Titus.</a:t>
            </a:r>
          </a:p>
          <a:p>
            <a:pPr algn="l">
              <a:lnSpc>
                <a:spcPts val="4900"/>
              </a:lnSpc>
            </a:pPr>
            <a:r>
              <a:rPr lang="en-US" sz="3500" b="1">
                <a:solidFill>
                  <a:srgbClr val="000000"/>
                </a:solidFill>
                <a:latin typeface="Canva Sans Bold"/>
                <a:ea typeface="Canva Sans Bold"/>
                <a:cs typeface="Canva Sans Bold"/>
                <a:sym typeface="Canva Sans Bold"/>
              </a:rPr>
              <a:t>Holy, holy, holy!</a:t>
            </a:r>
          </a:p>
          <a:p>
            <a:pPr algn="l">
              <a:lnSpc>
                <a:spcPts val="4900"/>
              </a:lnSpc>
            </a:pPr>
            <a:endParaRPr lang="en-US" sz="3500" b="1">
              <a:solidFill>
                <a:srgbClr val="000000"/>
              </a:solidFill>
              <a:latin typeface="Canva Sans Bold"/>
              <a:ea typeface="Canva Sans Bold"/>
              <a:cs typeface="Canva Sans Bold"/>
              <a:sym typeface="Canva Sans Bold"/>
            </a:endParaRPr>
          </a:p>
          <a:p>
            <a:pPr algn="l">
              <a:lnSpc>
                <a:spcPts val="4900"/>
              </a:lnSpc>
            </a:pPr>
            <a:r>
              <a:rPr lang="en-US" sz="3500" b="1">
                <a:solidFill>
                  <a:srgbClr val="000000"/>
                </a:solidFill>
                <a:latin typeface="Canva Sans Bold"/>
                <a:ea typeface="Canva Sans Bold"/>
                <a:cs typeface="Canva Sans Bold"/>
                <a:sym typeface="Canva Sans Bold"/>
              </a:rPr>
              <a:t>In the name of Jesus Christ, Son of God!</a:t>
            </a:r>
          </a:p>
          <a:p>
            <a:pPr algn="l">
              <a:lnSpc>
                <a:spcPts val="4900"/>
              </a:lnSpc>
            </a:pPr>
            <a:r>
              <a:rPr lang="en-US" sz="3500" b="1">
                <a:solidFill>
                  <a:srgbClr val="000000"/>
                </a:solidFill>
                <a:latin typeface="Canva Sans Bold"/>
                <a:ea typeface="Canva Sans Bold"/>
                <a:cs typeface="Canva Sans Bold"/>
                <a:sym typeface="Canva Sans Bold"/>
              </a:rPr>
              <a:t>The Lord of the World</a:t>
            </a:r>
          </a:p>
          <a:p>
            <a:pPr algn="l">
              <a:lnSpc>
                <a:spcPts val="4900"/>
              </a:lnSpc>
            </a:pPr>
            <a:r>
              <a:rPr lang="en-US" sz="3500" b="1">
                <a:solidFill>
                  <a:srgbClr val="000000"/>
                </a:solidFill>
                <a:latin typeface="Canva Sans Bold"/>
                <a:ea typeface="Canva Sans Bold"/>
                <a:cs typeface="Canva Sans Bold"/>
                <a:sym typeface="Canva Sans Bold"/>
              </a:rPr>
              <a:t>Resists (to the best of his ability?) All attacks(?)/setbacks(?). The God(?) grants the well-being</a:t>
            </a:r>
          </a:p>
          <a:p>
            <a:pPr algn="l">
              <a:lnSpc>
                <a:spcPts val="4900"/>
              </a:lnSpc>
            </a:pPr>
            <a:endParaRPr lang="en-US" sz="3500" b="1">
              <a:solidFill>
                <a:srgbClr val="000000"/>
              </a:solidFill>
              <a:latin typeface="Canva Sans Bold"/>
              <a:ea typeface="Canva Sans Bold"/>
              <a:cs typeface="Canva Sans Bold"/>
              <a:sym typeface="Canva Sans Bold"/>
            </a:endParaRPr>
          </a:p>
          <a:p>
            <a:pPr algn="l">
              <a:lnSpc>
                <a:spcPts val="4900"/>
              </a:lnSpc>
            </a:pPr>
            <a:r>
              <a:rPr lang="en-US" sz="3500" b="1">
                <a:solidFill>
                  <a:srgbClr val="000000"/>
                </a:solidFill>
                <a:latin typeface="Canva Sans Bold"/>
                <a:ea typeface="Canva Sans Bold"/>
                <a:cs typeface="Canva Sans Bold"/>
                <a:sym typeface="Canva Sans Bold"/>
              </a:rPr>
              <a:t>Entry:</a:t>
            </a:r>
          </a:p>
          <a:p>
            <a:pPr algn="l">
              <a:lnSpc>
                <a:spcPts val="4900"/>
              </a:lnSpc>
            </a:pPr>
            <a:r>
              <a:rPr lang="en-US" sz="3500" b="1">
                <a:solidFill>
                  <a:srgbClr val="000000"/>
                </a:solidFill>
                <a:latin typeface="Canva Sans Bold"/>
                <a:ea typeface="Canva Sans Bold"/>
                <a:cs typeface="Canva Sans Bold"/>
                <a:sym typeface="Canva Sans Bold"/>
              </a:rPr>
              <a:t>This means of salvation(?) protects The human being who Surrenders to the will Of the Lord Jesus Christ, the Son of God, Since before Jesus Christ</a:t>
            </a:r>
          </a:p>
          <a:p>
            <a:pPr algn="l">
              <a:lnSpc>
                <a:spcPts val="4900"/>
              </a:lnSpc>
            </a:pPr>
            <a:r>
              <a:rPr lang="en-US" sz="3500" b="1">
                <a:solidFill>
                  <a:srgbClr val="000000"/>
                </a:solidFill>
                <a:latin typeface="Canva Sans Bold"/>
                <a:ea typeface="Canva Sans Bold"/>
                <a:cs typeface="Canva Sans Bold"/>
                <a:sym typeface="Canva Sans Bold"/>
              </a:rPr>
              <a:t>All knees bow to Jesus Christ: the heavenly The earthly and The subterranean and every tongue Confess (to Jesus Christ)."</a:t>
            </a:r>
          </a:p>
          <a:p>
            <a:pPr algn="l">
              <a:lnSpc>
                <a:spcPts val="4900"/>
              </a:lnSpc>
            </a:pPr>
            <a:endParaRPr lang="en-US" sz="3500" b="1">
              <a:solidFill>
                <a:srgbClr val="000000"/>
              </a:solidFill>
              <a:latin typeface="Canva Sans Bold"/>
              <a:ea typeface="Canva Sans Bold"/>
              <a:cs typeface="Canva Sans Bold"/>
              <a:sym typeface="Canva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3394401" y="-1228483"/>
            <a:ext cx="26901365" cy="12332397"/>
          </a:xfrm>
          <a:custGeom>
            <a:avLst/>
            <a:gdLst/>
            <a:ahLst/>
            <a:cxnLst/>
            <a:rect l="l" t="t" r="r" b="b"/>
            <a:pathLst>
              <a:path w="26901365" h="12332397">
                <a:moveTo>
                  <a:pt x="0" y="0"/>
                </a:moveTo>
                <a:lnTo>
                  <a:pt x="26901365" y="0"/>
                </a:lnTo>
                <a:lnTo>
                  <a:pt x="26901365" y="12332396"/>
                </a:lnTo>
                <a:lnTo>
                  <a:pt x="0" y="12332396"/>
                </a:lnTo>
                <a:lnTo>
                  <a:pt x="0" y="0"/>
                </a:lnTo>
                <a:close/>
              </a:path>
            </a:pathLst>
          </a:custGeom>
          <a:blipFill>
            <a:blip r:embed="rId2">
              <a:alphaModFix amt="43000"/>
            </a:blip>
            <a:stretch>
              <a:fillRect t="-20589" b="-24743"/>
            </a:stretch>
          </a:blipFill>
        </p:spPr>
        <p:txBody>
          <a:bodyPr/>
          <a:lstStyle/>
          <a:p>
            <a:endParaRPr lang="en-AU"/>
          </a:p>
        </p:txBody>
      </p:sp>
      <p:sp>
        <p:nvSpPr>
          <p:cNvPr id="3" name="Freeform 3"/>
          <p:cNvSpPr/>
          <p:nvPr/>
        </p:nvSpPr>
        <p:spPr>
          <a:xfrm>
            <a:off x="14064628" y="744580"/>
            <a:ext cx="10772201" cy="11032980"/>
          </a:xfrm>
          <a:custGeom>
            <a:avLst/>
            <a:gdLst/>
            <a:ahLst/>
            <a:cxnLst/>
            <a:rect l="l" t="t" r="r" b="b"/>
            <a:pathLst>
              <a:path w="10772201" h="11032980">
                <a:moveTo>
                  <a:pt x="0" y="0"/>
                </a:moveTo>
                <a:lnTo>
                  <a:pt x="10772201" y="0"/>
                </a:lnTo>
                <a:lnTo>
                  <a:pt x="10772201" y="11032980"/>
                </a:lnTo>
                <a:lnTo>
                  <a:pt x="0" y="11032980"/>
                </a:lnTo>
                <a:lnTo>
                  <a:pt x="0" y="0"/>
                </a:lnTo>
                <a:close/>
              </a:path>
            </a:pathLst>
          </a:custGeom>
          <a:blipFill>
            <a:blip r:embed="rId3">
              <a:alphaModFix amt="67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1609238" y="1962173"/>
            <a:ext cx="15650062" cy="2066877"/>
          </a:xfrm>
          <a:prstGeom prst="rect">
            <a:avLst/>
          </a:prstGeom>
        </p:spPr>
        <p:txBody>
          <a:bodyPr lIns="0" tIns="0" rIns="0" bIns="0" rtlCol="0" anchor="t">
            <a:spAutoFit/>
          </a:bodyPr>
          <a:lstStyle/>
          <a:p>
            <a:pPr algn="l">
              <a:lnSpc>
                <a:spcPts val="16802"/>
              </a:lnSpc>
              <a:spcBef>
                <a:spcPct val="0"/>
              </a:spcBef>
            </a:pPr>
            <a:r>
              <a:rPr lang="en-US" sz="12001">
                <a:solidFill>
                  <a:srgbClr val="000000"/>
                </a:solidFill>
                <a:latin typeface="Atteron"/>
                <a:ea typeface="Atteron"/>
                <a:cs typeface="Atteron"/>
                <a:sym typeface="Atteron"/>
              </a:rPr>
              <a:t>STRUGGLES READING  </a:t>
            </a:r>
          </a:p>
        </p:txBody>
      </p:sp>
      <p:sp>
        <p:nvSpPr>
          <p:cNvPr id="5" name="Freeform 5"/>
          <p:cNvSpPr/>
          <p:nvPr/>
        </p:nvSpPr>
        <p:spPr>
          <a:xfrm>
            <a:off x="-632279" y="2514251"/>
            <a:ext cx="7147376" cy="7983858"/>
          </a:xfrm>
          <a:custGeom>
            <a:avLst/>
            <a:gdLst/>
            <a:ahLst/>
            <a:cxnLst/>
            <a:rect l="l" t="t" r="r" b="b"/>
            <a:pathLst>
              <a:path w="7147376" h="7983858">
                <a:moveTo>
                  <a:pt x="0" y="0"/>
                </a:moveTo>
                <a:lnTo>
                  <a:pt x="7147376" y="0"/>
                </a:lnTo>
                <a:lnTo>
                  <a:pt x="7147376" y="7983858"/>
                </a:lnTo>
                <a:lnTo>
                  <a:pt x="0" y="7983858"/>
                </a:lnTo>
                <a:lnTo>
                  <a:pt x="0" y="0"/>
                </a:lnTo>
                <a:close/>
              </a:path>
            </a:pathLst>
          </a:custGeom>
          <a:blipFill>
            <a:blip r:embed="rId5">
              <a:extLst>
                <a:ext uri="{96DAC541-7B7A-43D3-8B79-37D633B846F1}">
                  <asvg:svgBlip xmlns:asvg="http://schemas.microsoft.com/office/drawing/2016/SVG/main" r:embed="rId6"/>
                </a:ext>
              </a:extLst>
            </a:blip>
            <a:stretch>
              <a:fillRect b="-57308"/>
            </a:stretch>
          </a:blipFill>
        </p:spPr>
        <p:txBody>
          <a:bodyPr/>
          <a:lstStyle/>
          <a:p>
            <a:endParaRPr lang="en-AU"/>
          </a:p>
        </p:txBody>
      </p:sp>
      <p:sp>
        <p:nvSpPr>
          <p:cNvPr id="6" name="AutoShape 6"/>
          <p:cNvSpPr/>
          <p:nvPr/>
        </p:nvSpPr>
        <p:spPr>
          <a:xfrm>
            <a:off x="5897880" y="4048101"/>
            <a:ext cx="6492240" cy="0"/>
          </a:xfrm>
          <a:prstGeom prst="line">
            <a:avLst/>
          </a:prstGeom>
          <a:ln w="38100" cap="flat">
            <a:solidFill>
              <a:srgbClr val="000000"/>
            </a:solidFill>
            <a:prstDash val="solid"/>
            <a:headEnd type="none" w="sm" len="sm"/>
            <a:tailEnd type="none" w="sm" len="sm"/>
          </a:ln>
        </p:spPr>
        <p:txBody>
          <a:bodyPr/>
          <a:lstStyle/>
          <a:p>
            <a:endParaRPr lang="en-AU"/>
          </a:p>
        </p:txBody>
      </p:sp>
      <p:sp>
        <p:nvSpPr>
          <p:cNvPr id="7" name="Freeform 7"/>
          <p:cNvSpPr/>
          <p:nvPr/>
        </p:nvSpPr>
        <p:spPr>
          <a:xfrm>
            <a:off x="7636952" y="6661120"/>
            <a:ext cx="3594634" cy="3032972"/>
          </a:xfrm>
          <a:custGeom>
            <a:avLst/>
            <a:gdLst/>
            <a:ahLst/>
            <a:cxnLst/>
            <a:rect l="l" t="t" r="r" b="b"/>
            <a:pathLst>
              <a:path w="3594634" h="3032972">
                <a:moveTo>
                  <a:pt x="0" y="0"/>
                </a:moveTo>
                <a:lnTo>
                  <a:pt x="3594634" y="0"/>
                </a:lnTo>
                <a:lnTo>
                  <a:pt x="3594634" y="3032972"/>
                </a:lnTo>
                <a:lnTo>
                  <a:pt x="0" y="3032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8" name="TextBox 8"/>
          <p:cNvSpPr txBox="1"/>
          <p:nvPr/>
        </p:nvSpPr>
        <p:spPr>
          <a:xfrm>
            <a:off x="7636952" y="4194192"/>
            <a:ext cx="9567188" cy="2066877"/>
          </a:xfrm>
          <a:prstGeom prst="rect">
            <a:avLst/>
          </a:prstGeom>
        </p:spPr>
        <p:txBody>
          <a:bodyPr lIns="0" tIns="0" rIns="0" bIns="0" rtlCol="0" anchor="t">
            <a:spAutoFit/>
          </a:bodyPr>
          <a:lstStyle/>
          <a:p>
            <a:pPr algn="l">
              <a:lnSpc>
                <a:spcPts val="16802"/>
              </a:lnSpc>
              <a:spcBef>
                <a:spcPct val="0"/>
              </a:spcBef>
            </a:pPr>
            <a:r>
              <a:rPr lang="en-US" sz="12001">
                <a:solidFill>
                  <a:srgbClr val="000000"/>
                </a:solidFill>
                <a:latin typeface="Atteron"/>
                <a:ea typeface="Atteron"/>
                <a:cs typeface="Atteron"/>
                <a:sym typeface="Atteron"/>
              </a:rPr>
              <a:t>BIBLE</a:t>
            </a:r>
          </a:p>
        </p:txBody>
      </p:sp>
      <p:sp>
        <p:nvSpPr>
          <p:cNvPr id="9" name="TextBox 9"/>
          <p:cNvSpPr txBox="1"/>
          <p:nvPr/>
        </p:nvSpPr>
        <p:spPr>
          <a:xfrm>
            <a:off x="6515097" y="4298967"/>
            <a:ext cx="1359513" cy="1047750"/>
          </a:xfrm>
          <a:prstGeom prst="rect">
            <a:avLst/>
          </a:prstGeom>
        </p:spPr>
        <p:txBody>
          <a:bodyPr lIns="0" tIns="0" rIns="0" bIns="0" rtlCol="0" anchor="t">
            <a:spAutoFit/>
          </a:bodyPr>
          <a:lstStyle/>
          <a:p>
            <a:pPr algn="l">
              <a:lnSpc>
                <a:spcPts val="8400"/>
              </a:lnSpc>
              <a:spcBef>
                <a:spcPct val="0"/>
              </a:spcBef>
            </a:pPr>
            <a:r>
              <a:rPr lang="en-US" sz="6000" i="1" spc="-120">
                <a:solidFill>
                  <a:srgbClr val="000000"/>
                </a:solidFill>
                <a:latin typeface="Crimson Pro Italics"/>
                <a:ea typeface="Crimson Pro Italics"/>
                <a:cs typeface="Crimson Pro Italics"/>
                <a:sym typeface="Crimson Pro Italics"/>
              </a:rPr>
              <a:t>the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3361248" y="-1009633"/>
            <a:ext cx="25010496" cy="11450469"/>
          </a:xfrm>
          <a:custGeom>
            <a:avLst/>
            <a:gdLst/>
            <a:ahLst/>
            <a:cxnLst/>
            <a:rect l="l" t="t" r="r" b="b"/>
            <a:pathLst>
              <a:path w="25010496" h="11450469">
                <a:moveTo>
                  <a:pt x="0" y="0"/>
                </a:moveTo>
                <a:lnTo>
                  <a:pt x="25010496" y="0"/>
                </a:lnTo>
                <a:lnTo>
                  <a:pt x="25010496" y="11450469"/>
                </a:lnTo>
                <a:lnTo>
                  <a:pt x="0" y="11450469"/>
                </a:lnTo>
                <a:lnTo>
                  <a:pt x="0" y="0"/>
                </a:lnTo>
                <a:close/>
              </a:path>
            </a:pathLst>
          </a:custGeom>
          <a:blipFill>
            <a:blip r:embed="rId2">
              <a:alphaModFix amt="36000"/>
            </a:blip>
            <a:stretch>
              <a:fillRect t="-25419" b="-36487"/>
            </a:stretch>
          </a:blipFill>
        </p:spPr>
        <p:txBody>
          <a:bodyPr/>
          <a:lstStyle/>
          <a:p>
            <a:endParaRPr lang="en-AU"/>
          </a:p>
        </p:txBody>
      </p:sp>
      <p:sp>
        <p:nvSpPr>
          <p:cNvPr id="3" name="TextBox 3"/>
          <p:cNvSpPr txBox="1"/>
          <p:nvPr/>
        </p:nvSpPr>
        <p:spPr>
          <a:xfrm>
            <a:off x="2609273" y="2031782"/>
            <a:ext cx="12432432" cy="5626103"/>
          </a:xfrm>
          <a:prstGeom prst="rect">
            <a:avLst/>
          </a:prstGeom>
        </p:spPr>
        <p:txBody>
          <a:bodyPr lIns="0" tIns="0" rIns="0" bIns="0" rtlCol="0" anchor="t">
            <a:spAutoFit/>
          </a:bodyPr>
          <a:lstStyle/>
          <a:p>
            <a:pPr algn="ctr">
              <a:lnSpc>
                <a:spcPts val="11199"/>
              </a:lnSpc>
              <a:spcBef>
                <a:spcPct val="0"/>
              </a:spcBef>
            </a:pPr>
            <a:r>
              <a:rPr lang="en-US" sz="7999" i="1" u="sng" spc="-159">
                <a:solidFill>
                  <a:srgbClr val="000000"/>
                </a:solidFill>
                <a:latin typeface="Crimson Pro Italics"/>
                <a:ea typeface="Crimson Pro Italics"/>
                <a:cs typeface="Crimson Pro Italics"/>
                <a:sym typeface="Crimson Pro Italics"/>
                <a:hlinkClick r:id="rId3" tooltip="https://www.christianitytoday.com/news/2022/april/state-of-bible-reading-decline-report-26-million.html"/>
              </a:rPr>
              <a:t>State of the Bible</a:t>
            </a:r>
            <a:r>
              <a:rPr lang="en-US" sz="7999" i="1" spc="-159">
                <a:solidFill>
                  <a:srgbClr val="000000"/>
                </a:solidFill>
                <a:latin typeface="Crimson Pro Italics"/>
                <a:ea typeface="Crimson Pro Italics"/>
                <a:cs typeface="Crimson Pro Italics"/>
                <a:sym typeface="Crimson Pro Italics"/>
              </a:rPr>
              <a:t> report of 2022, data revealed that 26 million people gave up reading the Bible in the past year.</a:t>
            </a:r>
          </a:p>
        </p:txBody>
      </p:sp>
      <p:sp>
        <p:nvSpPr>
          <p:cNvPr id="4" name="Freeform 4"/>
          <p:cNvSpPr/>
          <p:nvPr/>
        </p:nvSpPr>
        <p:spPr>
          <a:xfrm>
            <a:off x="14520111" y="7061396"/>
            <a:ext cx="3594634" cy="3032972"/>
          </a:xfrm>
          <a:custGeom>
            <a:avLst/>
            <a:gdLst/>
            <a:ahLst/>
            <a:cxnLst/>
            <a:rect l="l" t="t" r="r" b="b"/>
            <a:pathLst>
              <a:path w="3594634" h="3032972">
                <a:moveTo>
                  <a:pt x="0" y="0"/>
                </a:moveTo>
                <a:lnTo>
                  <a:pt x="3594634" y="0"/>
                </a:lnTo>
                <a:lnTo>
                  <a:pt x="3594634" y="3032973"/>
                </a:lnTo>
                <a:lnTo>
                  <a:pt x="0" y="3032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6288936" y="5983547"/>
            <a:ext cx="5710129" cy="3274753"/>
          </a:xfrm>
          <a:custGeom>
            <a:avLst/>
            <a:gdLst/>
            <a:ahLst/>
            <a:cxnLst/>
            <a:rect l="l" t="t" r="r" b="b"/>
            <a:pathLst>
              <a:path w="5710129" h="3274753">
                <a:moveTo>
                  <a:pt x="0" y="0"/>
                </a:moveTo>
                <a:lnTo>
                  <a:pt x="5710128" y="0"/>
                </a:lnTo>
                <a:lnTo>
                  <a:pt x="5710128" y="3274753"/>
                </a:lnTo>
                <a:lnTo>
                  <a:pt x="0" y="3274753"/>
                </a:lnTo>
                <a:lnTo>
                  <a:pt x="0" y="0"/>
                </a:lnTo>
                <a:close/>
              </a:path>
            </a:pathLst>
          </a:custGeom>
          <a:blipFill>
            <a:blip r:embed="rId2"/>
            <a:stretch>
              <a:fillRect/>
            </a:stretch>
          </a:blipFill>
        </p:spPr>
        <p:txBody>
          <a:bodyPr/>
          <a:lstStyle/>
          <a:p>
            <a:endParaRPr lang="en-AU"/>
          </a:p>
        </p:txBody>
      </p:sp>
      <p:sp>
        <p:nvSpPr>
          <p:cNvPr id="3" name="TextBox 3"/>
          <p:cNvSpPr txBox="1"/>
          <p:nvPr/>
        </p:nvSpPr>
        <p:spPr>
          <a:xfrm>
            <a:off x="502464" y="3983474"/>
            <a:ext cx="7691664" cy="1447800"/>
          </a:xfrm>
          <a:prstGeom prst="rect">
            <a:avLst/>
          </a:prstGeom>
        </p:spPr>
        <p:txBody>
          <a:bodyPr lIns="0" tIns="0" rIns="0" bIns="0" rtlCol="0" anchor="t">
            <a:spAutoFit/>
          </a:bodyPr>
          <a:lstStyle/>
          <a:p>
            <a:pPr algn="ctr">
              <a:lnSpc>
                <a:spcPts val="5400"/>
              </a:lnSpc>
            </a:pPr>
            <a:r>
              <a:rPr lang="en-US" sz="6000" i="1" spc="-120">
                <a:solidFill>
                  <a:srgbClr val="000000"/>
                </a:solidFill>
                <a:latin typeface="Crimson Pro Italics"/>
                <a:ea typeface="Crimson Pro Italics"/>
                <a:cs typeface="Crimson Pro Italics"/>
                <a:sym typeface="Crimson Pro Italics"/>
              </a:rPr>
              <a:t>Why the Word Matters in Our Daily Lives?</a:t>
            </a:r>
          </a:p>
        </p:txBody>
      </p:sp>
      <p:sp>
        <p:nvSpPr>
          <p:cNvPr id="4" name="TextBox 4"/>
          <p:cNvSpPr txBox="1"/>
          <p:nvPr/>
        </p:nvSpPr>
        <p:spPr>
          <a:xfrm>
            <a:off x="9268635" y="3983474"/>
            <a:ext cx="7691664" cy="1447800"/>
          </a:xfrm>
          <a:prstGeom prst="rect">
            <a:avLst/>
          </a:prstGeom>
        </p:spPr>
        <p:txBody>
          <a:bodyPr lIns="0" tIns="0" rIns="0" bIns="0" rtlCol="0" anchor="t">
            <a:spAutoFit/>
          </a:bodyPr>
          <a:lstStyle/>
          <a:p>
            <a:pPr algn="ctr">
              <a:lnSpc>
                <a:spcPts val="5400"/>
              </a:lnSpc>
            </a:pPr>
            <a:r>
              <a:rPr lang="en-US" sz="6000" i="1" spc="-120">
                <a:solidFill>
                  <a:srgbClr val="000000"/>
                </a:solidFill>
                <a:latin typeface="Crimson Pro Italics"/>
                <a:ea typeface="Crimson Pro Italics"/>
                <a:cs typeface="Crimson Pro Italics"/>
                <a:sym typeface="Crimson Pro Italics"/>
              </a:rPr>
              <a:t>How can we enjoy His Word?</a:t>
            </a:r>
          </a:p>
        </p:txBody>
      </p:sp>
      <p:sp>
        <p:nvSpPr>
          <p:cNvPr id="5" name="TextBox 5"/>
          <p:cNvSpPr txBox="1"/>
          <p:nvPr/>
        </p:nvSpPr>
        <p:spPr>
          <a:xfrm>
            <a:off x="502464" y="1313579"/>
            <a:ext cx="17532342" cy="1111252"/>
          </a:xfrm>
          <a:prstGeom prst="rect">
            <a:avLst/>
          </a:prstGeom>
        </p:spPr>
        <p:txBody>
          <a:bodyPr lIns="0" tIns="0" rIns="0" bIns="0" rtlCol="0" anchor="t">
            <a:spAutoFit/>
          </a:bodyPr>
          <a:lstStyle/>
          <a:p>
            <a:pPr algn="ctr">
              <a:lnSpc>
                <a:spcPts val="9099"/>
              </a:lnSpc>
              <a:spcBef>
                <a:spcPct val="0"/>
              </a:spcBef>
            </a:pPr>
            <a:r>
              <a:rPr lang="en-US" sz="6499" b="1">
                <a:solidFill>
                  <a:srgbClr val="000000"/>
                </a:solidFill>
                <a:latin typeface="Gotham Bold"/>
                <a:ea typeface="Gotham Bold"/>
                <a:cs typeface="Gotham Bold"/>
                <a:sym typeface="Gotham Bold"/>
              </a:rPr>
              <a:t>TWO KEY QUESTIONS: WHY AND HOW.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8D7"/>
        </a:solidFill>
        <a:effectLst/>
      </p:bgPr>
    </p:bg>
    <p:spTree>
      <p:nvGrpSpPr>
        <p:cNvPr id="1" name=""/>
        <p:cNvGrpSpPr/>
        <p:nvPr/>
      </p:nvGrpSpPr>
      <p:grpSpPr>
        <a:xfrm>
          <a:off x="0" y="0"/>
          <a:ext cx="0" cy="0"/>
          <a:chOff x="0" y="0"/>
          <a:chExt cx="0" cy="0"/>
        </a:xfrm>
      </p:grpSpPr>
      <p:sp>
        <p:nvSpPr>
          <p:cNvPr id="2" name="Freeform 2"/>
          <p:cNvSpPr/>
          <p:nvPr/>
        </p:nvSpPr>
        <p:spPr>
          <a:xfrm>
            <a:off x="-5093381" y="-1228483"/>
            <a:ext cx="26901365" cy="12332397"/>
          </a:xfrm>
          <a:custGeom>
            <a:avLst/>
            <a:gdLst/>
            <a:ahLst/>
            <a:cxnLst/>
            <a:rect l="l" t="t" r="r" b="b"/>
            <a:pathLst>
              <a:path w="26901365" h="12332397">
                <a:moveTo>
                  <a:pt x="0" y="0"/>
                </a:moveTo>
                <a:lnTo>
                  <a:pt x="26901366" y="0"/>
                </a:lnTo>
                <a:lnTo>
                  <a:pt x="26901366" y="12332396"/>
                </a:lnTo>
                <a:lnTo>
                  <a:pt x="0" y="12332396"/>
                </a:lnTo>
                <a:lnTo>
                  <a:pt x="0" y="0"/>
                </a:lnTo>
                <a:close/>
              </a:path>
            </a:pathLst>
          </a:custGeom>
          <a:blipFill>
            <a:blip r:embed="rId2">
              <a:alphaModFix amt="46000"/>
            </a:blip>
            <a:stretch>
              <a:fillRect t="-45332"/>
            </a:stretch>
          </a:blipFill>
        </p:spPr>
        <p:txBody>
          <a:bodyPr/>
          <a:lstStyle/>
          <a:p>
            <a:endParaRPr lang="en-AU"/>
          </a:p>
        </p:txBody>
      </p:sp>
      <p:sp>
        <p:nvSpPr>
          <p:cNvPr id="3" name="Freeform 3"/>
          <p:cNvSpPr/>
          <p:nvPr/>
        </p:nvSpPr>
        <p:spPr>
          <a:xfrm>
            <a:off x="-6291550" y="-818156"/>
            <a:ext cx="14640501" cy="12206196"/>
          </a:xfrm>
          <a:custGeom>
            <a:avLst/>
            <a:gdLst/>
            <a:ahLst/>
            <a:cxnLst/>
            <a:rect l="l" t="t" r="r" b="b"/>
            <a:pathLst>
              <a:path w="14640501" h="12206196">
                <a:moveTo>
                  <a:pt x="0" y="0"/>
                </a:moveTo>
                <a:lnTo>
                  <a:pt x="14640500" y="0"/>
                </a:lnTo>
                <a:lnTo>
                  <a:pt x="14640500"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4" name="Freeform 4"/>
          <p:cNvSpPr/>
          <p:nvPr/>
        </p:nvSpPr>
        <p:spPr>
          <a:xfrm>
            <a:off x="13162978" y="-959598"/>
            <a:ext cx="14640501" cy="12206196"/>
          </a:xfrm>
          <a:custGeom>
            <a:avLst/>
            <a:gdLst/>
            <a:ahLst/>
            <a:cxnLst/>
            <a:rect l="l" t="t" r="r" b="b"/>
            <a:pathLst>
              <a:path w="14640501" h="12206196">
                <a:moveTo>
                  <a:pt x="0" y="0"/>
                </a:moveTo>
                <a:lnTo>
                  <a:pt x="14640501" y="0"/>
                </a:lnTo>
                <a:lnTo>
                  <a:pt x="14640501" y="12206196"/>
                </a:lnTo>
                <a:lnTo>
                  <a:pt x="0" y="12206196"/>
                </a:lnTo>
                <a:lnTo>
                  <a:pt x="0" y="0"/>
                </a:lnTo>
                <a:close/>
              </a:path>
            </a:pathLst>
          </a:custGeom>
          <a:blipFill>
            <a:blip r:embed="rId3">
              <a:alphaModFix amt="51000"/>
              <a:extLst>
                <a:ext uri="{96DAC541-7B7A-43D3-8B79-37D633B846F1}">
                  <asvg:svgBlip xmlns:asvg="http://schemas.microsoft.com/office/drawing/2016/SVG/main" r:embed="rId4"/>
                </a:ext>
              </a:extLst>
            </a:blip>
            <a:stretch>
              <a:fillRect t="-43530" b="-13537"/>
            </a:stretch>
          </a:blipFill>
        </p:spPr>
        <p:txBody>
          <a:bodyPr/>
          <a:lstStyle/>
          <a:p>
            <a:endParaRPr lang="en-AU"/>
          </a:p>
        </p:txBody>
      </p:sp>
      <p:sp>
        <p:nvSpPr>
          <p:cNvPr id="5" name="Freeform 5"/>
          <p:cNvSpPr/>
          <p:nvPr/>
        </p:nvSpPr>
        <p:spPr>
          <a:xfrm>
            <a:off x="7177539" y="4937715"/>
            <a:ext cx="3687890" cy="411480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TextBox 6"/>
          <p:cNvSpPr txBox="1"/>
          <p:nvPr/>
        </p:nvSpPr>
        <p:spPr>
          <a:xfrm>
            <a:off x="1023938" y="3384232"/>
            <a:ext cx="16230600" cy="1061721"/>
          </a:xfrm>
          <a:prstGeom prst="rect">
            <a:avLst/>
          </a:prstGeom>
        </p:spPr>
        <p:txBody>
          <a:bodyPr lIns="0" tIns="0" rIns="0" bIns="0" rtlCol="0" anchor="t">
            <a:spAutoFit/>
          </a:bodyPr>
          <a:lstStyle/>
          <a:p>
            <a:pPr algn="ctr">
              <a:lnSpc>
                <a:spcPts val="8679"/>
              </a:lnSpc>
            </a:pPr>
            <a:r>
              <a:rPr lang="en-US" sz="6199" b="1">
                <a:solidFill>
                  <a:srgbClr val="000000"/>
                </a:solidFill>
                <a:latin typeface="Crimson Pro Bold"/>
                <a:ea typeface="Crimson Pro Bold"/>
                <a:cs typeface="Crimson Pro Bold"/>
                <a:sym typeface="Crimson Pro Bold"/>
              </a:rPr>
              <a:t>1.Staying connected Through His Word</a:t>
            </a:r>
          </a:p>
        </p:txBody>
      </p:sp>
      <p:sp>
        <p:nvSpPr>
          <p:cNvPr id="7" name="TextBox 7"/>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8" name="TextBox 8"/>
          <p:cNvSpPr txBox="1"/>
          <p:nvPr/>
        </p:nvSpPr>
        <p:spPr>
          <a:xfrm>
            <a:off x="294313" y="461729"/>
            <a:ext cx="13766453" cy="2085976"/>
          </a:xfrm>
          <a:prstGeom prst="rect">
            <a:avLst/>
          </a:prstGeom>
        </p:spPr>
        <p:txBody>
          <a:bodyPr lIns="0" tIns="0" rIns="0" bIns="0" rtlCol="0" anchor="t">
            <a:spAutoFit/>
          </a:bodyPr>
          <a:lstStyle/>
          <a:p>
            <a:pPr algn="ctr">
              <a:lnSpc>
                <a:spcPts val="8399"/>
              </a:lnSpc>
            </a:pPr>
            <a:r>
              <a:rPr lang="en-US" sz="5999" b="1">
                <a:solidFill>
                  <a:srgbClr val="000000"/>
                </a:solidFill>
                <a:latin typeface="Crimson Pro Bold"/>
                <a:ea typeface="Crimson Pro Bold"/>
                <a:cs typeface="Crimson Pro Bold"/>
                <a:sym typeface="Crimson Pro Bold"/>
              </a:rPr>
              <a:t>Why the Word Matters in Our Daily Lives? </a:t>
            </a:r>
          </a:p>
          <a:p>
            <a:pPr algn="ctr">
              <a:lnSpc>
                <a:spcPts val="8399"/>
              </a:lnSpc>
            </a:pPr>
            <a:endParaRPr lang="en-US" sz="5999" b="1">
              <a:solidFill>
                <a:srgbClr val="000000"/>
              </a:solidFill>
              <a:latin typeface="Crimson Pro Bold"/>
              <a:ea typeface="Crimson Pro Bold"/>
              <a:cs typeface="Crimson Pro Bold"/>
              <a:sym typeface="Crimson Pro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1074</Words>
  <Application>Microsoft Office PowerPoint</Application>
  <PresentationFormat>Custom</PresentationFormat>
  <Paragraphs>78</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Gotham Bold</vt:lpstr>
      <vt:lpstr>Calibri</vt:lpstr>
      <vt:lpstr>Crimson Pro Bold Italics</vt:lpstr>
      <vt:lpstr>Crimson Pro Bold</vt:lpstr>
      <vt:lpstr>Crimson Pro Italics</vt:lpstr>
      <vt:lpstr>Canva Sans Bold</vt:lpstr>
      <vt:lpstr>Gotham</vt:lpstr>
      <vt:lpstr>Arial</vt:lpstr>
      <vt:lpstr>Atteron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Enjoy God's Presence through His Word</dc:title>
  <dc:creator>R Fang</dc:creator>
  <cp:lastModifiedBy>R Fang</cp:lastModifiedBy>
  <cp:revision>2</cp:revision>
  <dcterms:created xsi:type="dcterms:W3CDTF">2006-08-16T00:00:00Z</dcterms:created>
  <dcterms:modified xsi:type="dcterms:W3CDTF">2025-01-12T06:17:28Z</dcterms:modified>
  <dc:identifier>DAGbxJy5BL0</dc:identifier>
</cp:coreProperties>
</file>